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95" r:id="rId2"/>
    <p:sldId id="281" r:id="rId3"/>
    <p:sldId id="300" r:id="rId4"/>
    <p:sldId id="311" r:id="rId5"/>
    <p:sldId id="301" r:id="rId6"/>
    <p:sldId id="286" r:id="rId7"/>
    <p:sldId id="302" r:id="rId8"/>
    <p:sldId id="303" r:id="rId9"/>
    <p:sldId id="304" r:id="rId10"/>
    <p:sldId id="305" r:id="rId11"/>
    <p:sldId id="306" r:id="rId12"/>
    <p:sldId id="307" r:id="rId13"/>
    <p:sldId id="309" r:id="rId14"/>
    <p:sldId id="31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66"/>
    <a:srgbClr val="9900CC"/>
    <a:srgbClr val="670E98"/>
    <a:srgbClr val="6600CC"/>
    <a:srgbClr val="FB6103"/>
    <a:srgbClr val="66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9" autoAdjust="0"/>
    <p:restoredTop sz="94574" autoAdjust="0"/>
  </p:normalViewPr>
  <p:slideViewPr>
    <p:cSldViewPr snapToGrid="0">
      <p:cViewPr>
        <p:scale>
          <a:sx n="60" d="100"/>
          <a:sy n="60" d="100"/>
        </p:scale>
        <p:origin x="-702" y="-288"/>
      </p:cViewPr>
      <p:guideLst>
        <p:guide orient="horz" pos="2160"/>
        <p:guide pos="2880"/>
      </p:guideLst>
    </p:cSldViewPr>
  </p:slideViewPr>
  <p:outlineViewPr>
    <p:cViewPr>
      <p:scale>
        <a:sx n="33" d="100"/>
        <a:sy n="33" d="100"/>
      </p:scale>
      <p:origin x="0" y="1968"/>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5-13\CVET\&#917;&#929;&#937;&#932;&#919;&#924;&#913;&#932;&#927;&#923;&#927;&#915;&#921;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Desktop\5-13\CVET\&#917;&#929;&#937;&#932;&#919;&#924;&#913;&#932;&#927;&#923;&#927;&#915;&#921;A%20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n-GB"/>
              <a:t>Sector of Studies (Specialization)</a:t>
            </a:r>
            <a:endParaRPr lang="el-GR"/>
          </a:p>
        </c:rich>
      </c:tx>
      <c:layout/>
    </c:title>
    <c:view3D>
      <c:rotX val="30"/>
      <c:perspective val="30"/>
    </c:view3D>
    <c:plotArea>
      <c:layout/>
      <c:pie3DChart>
        <c:varyColors val="1"/>
        <c:ser>
          <c:idx val="0"/>
          <c:order val="0"/>
          <c:explosion val="25"/>
          <c:dLbls>
            <c:dLbl>
              <c:idx val="10"/>
              <c:layout>
                <c:manualLayout>
                  <c:x val="7.7520960921551696E-2"/>
                  <c:y val="-1.8528799008037746E-2"/>
                </c:manualLayout>
              </c:layout>
              <c:showPercent val="1"/>
            </c:dLbl>
            <c:numFmt formatCode="0.0%" sourceLinked="0"/>
            <c:showPercent val="1"/>
            <c:showLeaderLines val="1"/>
          </c:dLbls>
          <c:cat>
            <c:strRef>
              <c:f>'ΕΡΩΤΗΜΑΤΟΛΟΓΙΟ Α'!$A$92:$A$102</c:f>
              <c:strCache>
                <c:ptCount val="11"/>
                <c:pt idx="0">
                  <c:v>Bakery - Confectionery</c:v>
                </c:pt>
                <c:pt idx="1">
                  <c:v>Hospitality (Cookery - Waiters)</c:v>
                </c:pt>
                <c:pt idx="2">
                  <c:v>Purchasing management and ship supply</c:v>
                </c:pt>
                <c:pt idx="3">
                  <c:v>Renewable Energy</c:v>
                </c:pt>
                <c:pt idx="4">
                  <c:v>Biological horticultural crops</c:v>
                </c:pt>
                <c:pt idx="5">
                  <c:v>Networks and Telecommunications</c:v>
                </c:pt>
                <c:pt idx="6">
                  <c:v>Engineering - Car Engineering</c:v>
                </c:pt>
                <c:pt idx="7">
                  <c:v>Electrology - Electrical installations</c:v>
                </c:pt>
                <c:pt idx="8">
                  <c:v>Trading-Economics</c:v>
                </c:pt>
                <c:pt idx="9">
                  <c:v>Cutting - Sewing</c:v>
                </c:pt>
                <c:pt idx="10">
                  <c:v>Silversmiths - Goldsmiths</c:v>
                </c:pt>
              </c:strCache>
            </c:strRef>
          </c:cat>
          <c:val>
            <c:numRef>
              <c:f>'ΕΡΩΤΗΜΑΤΟΛΟΓΙΟ Α'!$B$92:$B$102</c:f>
              <c:numCache>
                <c:formatCode>General</c:formatCode>
                <c:ptCount val="11"/>
                <c:pt idx="0">
                  <c:v>25</c:v>
                </c:pt>
                <c:pt idx="1">
                  <c:v>13</c:v>
                </c:pt>
                <c:pt idx="2">
                  <c:v>8</c:v>
                </c:pt>
                <c:pt idx="3">
                  <c:v>4</c:v>
                </c:pt>
                <c:pt idx="4">
                  <c:v>5</c:v>
                </c:pt>
                <c:pt idx="5">
                  <c:v>5</c:v>
                </c:pt>
                <c:pt idx="6">
                  <c:v>5</c:v>
                </c:pt>
                <c:pt idx="7">
                  <c:v>5</c:v>
                </c:pt>
                <c:pt idx="8">
                  <c:v>1</c:v>
                </c:pt>
                <c:pt idx="9">
                  <c:v>1</c:v>
                </c:pt>
                <c:pt idx="10">
                  <c:v>3</c:v>
                </c:pt>
              </c:numCache>
            </c:numRef>
          </c:val>
        </c:ser>
        <c:dLbls>
          <c:showPercent val="1"/>
        </c:dLbls>
      </c:pie3DChart>
    </c:plotArea>
    <c:legend>
      <c:legendPos val="t"/>
      <c:layout/>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n-US"/>
              <a:t>Methods of informing</a:t>
            </a:r>
            <a:r>
              <a:rPr lang="en-US" baseline="0"/>
              <a:t> the public</a:t>
            </a:r>
            <a:endParaRPr lang="el-GR"/>
          </a:p>
        </c:rich>
      </c:tx>
      <c:layout/>
    </c:title>
    <c:view3D>
      <c:rAngAx val="1"/>
    </c:view3D>
    <c:plotArea>
      <c:layout>
        <c:manualLayout>
          <c:layoutTarget val="inner"/>
          <c:xMode val="edge"/>
          <c:yMode val="edge"/>
          <c:x val="0.10144252565020292"/>
          <c:y val="0.17761654189066528"/>
          <c:w val="0.8777241410164639"/>
          <c:h val="0.41353639251157576"/>
        </c:manualLayout>
      </c:layout>
      <c:bar3DChart>
        <c:barDir val="col"/>
        <c:grouping val="clustered"/>
        <c:ser>
          <c:idx val="0"/>
          <c:order val="0"/>
          <c:cat>
            <c:strRef>
              <c:f>'ΕΡΩΤΗΜΑΤΟΛΟΓΙΟ Β'!$B$3:$B$17</c:f>
              <c:strCache>
                <c:ptCount val="15"/>
                <c:pt idx="0">
                  <c:v>School Advisors</c:v>
                </c:pt>
                <c:pt idx="1">
                  <c:v>TV and radio</c:v>
                </c:pt>
                <c:pt idx="2">
                  <c:v>Newspapers and magazines</c:v>
                </c:pt>
                <c:pt idx="3">
                  <c:v>Internet</c:v>
                </c:pt>
                <c:pt idx="4">
                  <c:v>Labour offices</c:v>
                </c:pt>
                <c:pt idx="5">
                  <c:v>E-mail</c:v>
                </c:pt>
                <c:pt idx="6">
                  <c:v>Leaflets</c:v>
                </c:pt>
                <c:pt idx="7">
                  <c:v>Direct information from the MoEC</c:v>
                </c:pt>
                <c:pt idx="8">
                  <c:v>Family and friends</c:v>
                </c:pt>
                <c:pt idx="9">
                  <c:v>Institutions and Training Organizations</c:v>
                </c:pt>
                <c:pt idx="10">
                  <c:v>Professional Associations / Institutions</c:v>
                </c:pt>
                <c:pt idx="11">
                  <c:v>Exhibitions - Events</c:v>
                </c:pt>
                <c:pt idx="12">
                  <c:v>Employment Organizations</c:v>
                </c:pt>
                <c:pt idx="13">
                  <c:v>Trade unions</c:v>
                </c:pt>
                <c:pt idx="14">
                  <c:v>Other</c:v>
                </c:pt>
              </c:strCache>
            </c:strRef>
          </c:cat>
          <c:val>
            <c:numRef>
              <c:f>'ΕΡΩΤΗΜΑΤΟΛΟΓΙΟ Β'!$C$3:$C$17</c:f>
              <c:numCache>
                <c:formatCode>0.0%</c:formatCode>
                <c:ptCount val="15"/>
                <c:pt idx="0">
                  <c:v>0.42900000000000038</c:v>
                </c:pt>
                <c:pt idx="1">
                  <c:v>0.42900000000000038</c:v>
                </c:pt>
                <c:pt idx="2">
                  <c:v>0.5</c:v>
                </c:pt>
                <c:pt idx="3">
                  <c:v>0.71400000000000063</c:v>
                </c:pt>
                <c:pt idx="4">
                  <c:v>0.14300000000000004</c:v>
                </c:pt>
                <c:pt idx="5">
                  <c:v>0.21400000000000041</c:v>
                </c:pt>
                <c:pt idx="6">
                  <c:v>0.64300000000000246</c:v>
                </c:pt>
                <c:pt idx="7">
                  <c:v>0.5</c:v>
                </c:pt>
                <c:pt idx="8">
                  <c:v>0.71400000000000063</c:v>
                </c:pt>
                <c:pt idx="9">
                  <c:v>0.21400000000000041</c:v>
                </c:pt>
                <c:pt idx="10">
                  <c:v>0.35700000000000032</c:v>
                </c:pt>
                <c:pt idx="11">
                  <c:v>0.35700000000000032</c:v>
                </c:pt>
                <c:pt idx="12">
                  <c:v>0.21400000000000041</c:v>
                </c:pt>
                <c:pt idx="13">
                  <c:v>0.42900000000000038</c:v>
                </c:pt>
                <c:pt idx="14">
                  <c:v>7.0999999999999994E-2</c:v>
                </c:pt>
              </c:numCache>
            </c:numRef>
          </c:val>
        </c:ser>
        <c:dLbls>
          <c:showVal val="1"/>
        </c:dLbls>
        <c:shape val="box"/>
        <c:axId val="124461056"/>
        <c:axId val="124464512"/>
        <c:axId val="0"/>
      </c:bar3DChart>
      <c:catAx>
        <c:axId val="124461056"/>
        <c:scaling>
          <c:orientation val="minMax"/>
        </c:scaling>
        <c:axPos val="b"/>
        <c:majorTickMark val="none"/>
        <c:tickLblPos val="nextTo"/>
        <c:txPr>
          <a:bodyPr/>
          <a:lstStyle/>
          <a:p>
            <a:pPr>
              <a:defRPr sz="900"/>
            </a:pPr>
            <a:endParaRPr lang="el-GR"/>
          </a:p>
        </c:txPr>
        <c:crossAx val="124464512"/>
        <c:crosses val="autoZero"/>
        <c:auto val="1"/>
        <c:lblAlgn val="ctr"/>
        <c:lblOffset val="100"/>
      </c:catAx>
      <c:valAx>
        <c:axId val="124464512"/>
        <c:scaling>
          <c:orientation val="minMax"/>
        </c:scaling>
        <c:delete val="1"/>
        <c:axPos val="l"/>
        <c:numFmt formatCode="0.0%" sourceLinked="1"/>
        <c:tickLblPos val="none"/>
        <c:crossAx val="124461056"/>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6269B-2A44-4508-B363-E95FCADB5D9A}" type="datetimeFigureOut">
              <a:rPr lang="en-US"/>
              <a:pPr/>
              <a:t>6/14/2016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0A7D9-42C8-40B4-883C-31EDB6B2EDA0}" type="slidenum">
              <a:rPr lang="en-US"/>
              <a:pPr/>
              <a:t>‹#›</a:t>
            </a:fld>
            <a:endParaRPr lang="en-US"/>
          </a:p>
        </p:txBody>
      </p:sp>
    </p:spTree>
    <p:extLst>
      <p:ext uri="{BB962C8B-B14F-4D97-AF65-F5344CB8AC3E}">
        <p14:creationId xmlns:p14="http://schemas.microsoft.com/office/powerpoint/2010/main" xmlns="" val="224168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40A7D9-42C8-40B4-883C-31EDB6B2EDA0}" type="slidenum">
              <a:rPr lang="en-US"/>
              <a:pPr/>
              <a:t>1</a:t>
            </a:fld>
            <a:endParaRPr lang="en-US"/>
          </a:p>
        </p:txBody>
      </p:sp>
    </p:spTree>
    <p:extLst>
      <p:ext uri="{BB962C8B-B14F-4D97-AF65-F5344CB8AC3E}">
        <p14:creationId xmlns:p14="http://schemas.microsoft.com/office/powerpoint/2010/main" xmlns="" val="85105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0E2307-1E40-4E12-8716-25BFDA8E7013}" type="datetime1">
              <a:rPr lang="en-US" smtClean="0"/>
              <a:pPr/>
              <a:t>6/14/2016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87D7A59-36E2-48B9-B146-C1E59501F6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FD9D02-426E-46C9-9EE9-0DE1EF8B2838}" type="datetime1">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6/14/2016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FAA6B6-10E5-4810-BC9F-DA72D8452E73}" type="datetime1">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18D072-EF12-4AA2-BD71-ABC68B06D0E2}" type="datetime1">
              <a:rPr lang="en-US" smtClean="0"/>
              <a:pPr/>
              <a:t>6/14/2016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CDBF60-6CC3-4B74-A60D-3486985E4346}" type="datetime1">
              <a:rPr lang="en-US" smtClean="0"/>
              <a:pPr/>
              <a:t>6/14/2016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6/14/2016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6/14/2016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1D110F-3F4E-48D9-B8AA-5D0E825AFDBA}" type="datetime1">
              <a:rPr lang="en-US" smtClean="0"/>
              <a:pPr/>
              <a:t>6/14/2016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92" y="1680625"/>
            <a:ext cx="7904413" cy="1949680"/>
          </a:xfrm>
        </p:spPr>
        <p:txBody>
          <a:bodyPr>
            <a:noAutofit/>
          </a:bodyPr>
          <a:lstStyle/>
          <a:p>
            <a:r>
              <a:rPr lang="en-US" sz="3000" dirty="0" smtClean="0"/>
              <a:t>Comprehensive policy frameworks for continuing VET: Reform of Continuing Vocational Education and Training Systems (Re-CVET)</a:t>
            </a:r>
            <a:r>
              <a:rPr lang="en-US" sz="3000" i="1" dirty="0" smtClean="0">
                <a:solidFill>
                  <a:schemeClr val="tx1"/>
                </a:solidFill>
                <a:effectLst>
                  <a:outerShdw blurRad="38100" dist="38100" dir="2700000" algn="tl">
                    <a:srgbClr val="000000">
                      <a:alpha val="43137"/>
                    </a:srgbClr>
                  </a:outerShdw>
                </a:effectLst>
                <a:latin typeface="Calibri" pitchFamily="34" charset="0"/>
                <a:ea typeface="Tahoma" pitchFamily="34" charset="0"/>
                <a:cs typeface="Tahoma" pitchFamily="34" charset="0"/>
              </a:rPr>
              <a:t/>
            </a:r>
            <a:br>
              <a:rPr lang="en-US" sz="3000" i="1" dirty="0" smtClean="0">
                <a:solidFill>
                  <a:schemeClr val="tx1"/>
                </a:solidFill>
                <a:effectLst>
                  <a:outerShdw blurRad="38100" dist="38100" dir="2700000" algn="tl">
                    <a:srgbClr val="000000">
                      <a:alpha val="43137"/>
                    </a:srgbClr>
                  </a:outerShdw>
                </a:effectLst>
                <a:latin typeface="Calibri" pitchFamily="34" charset="0"/>
                <a:ea typeface="Tahoma" pitchFamily="34" charset="0"/>
                <a:cs typeface="Tahoma" pitchFamily="34" charset="0"/>
              </a:rPr>
            </a:br>
            <a:r>
              <a:rPr lang="en-US" sz="3000" i="1" dirty="0" smtClean="0">
                <a:solidFill>
                  <a:schemeClr val="tx1"/>
                </a:solidFill>
                <a:effectLst>
                  <a:outerShdw blurRad="38100" dist="38100" dir="2700000" algn="tl">
                    <a:srgbClr val="000000">
                      <a:alpha val="43137"/>
                    </a:srgbClr>
                  </a:outerShdw>
                </a:effectLst>
                <a:latin typeface="Calibri" pitchFamily="34" charset="0"/>
                <a:ea typeface="Tahoma" pitchFamily="34" charset="0"/>
                <a:cs typeface="Tahoma" pitchFamily="34" charset="0"/>
              </a:rPr>
              <a:t/>
            </a:r>
            <a:br>
              <a:rPr lang="en-US" sz="3000" i="1" dirty="0" smtClean="0">
                <a:solidFill>
                  <a:schemeClr val="tx1"/>
                </a:solidFill>
                <a:effectLst>
                  <a:outerShdw blurRad="38100" dist="38100" dir="2700000" algn="tl">
                    <a:srgbClr val="000000">
                      <a:alpha val="43137"/>
                    </a:srgbClr>
                  </a:outerShdw>
                </a:effectLst>
                <a:latin typeface="Calibri" pitchFamily="34" charset="0"/>
                <a:ea typeface="Tahoma" pitchFamily="34" charset="0"/>
                <a:cs typeface="Tahoma" pitchFamily="34" charset="0"/>
              </a:rPr>
            </a:br>
            <a:endParaRPr lang="en-US" sz="3000" dirty="0">
              <a:solidFill>
                <a:schemeClr val="tx1"/>
              </a:solidFill>
              <a:effectLst>
                <a:outerShdw blurRad="38100" dist="38100" dir="2700000" algn="tl">
                  <a:srgbClr val="000000">
                    <a:alpha val="43137"/>
                  </a:srgbClr>
                </a:outerShdw>
              </a:effectLst>
              <a:latin typeface="Calibri" pitchFamily="34" charset="0"/>
              <a:ea typeface="Tahoma" pitchFamily="34" charset="0"/>
              <a:cs typeface="Tahoma" pitchFamily="34" charset="0"/>
            </a:endParaRPr>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8" name="Picture 4" descr="C:\Users\User3\Desktop\ONGOING WORK\RUNNING PROJECTS\Re-CVETs project\5. DISSEMINATION\Logos\logosbeneficaireserasmusrightfunded.jpg"/>
          <p:cNvPicPr>
            <a:picLocks noChangeAspect="1" noChangeArrowheads="1"/>
          </p:cNvPicPr>
          <p:nvPr/>
        </p:nvPicPr>
        <p:blipFill>
          <a:blip r:embed="rId3" cstate="print"/>
          <a:srcRect/>
          <a:stretch>
            <a:fillRect/>
          </a:stretch>
        </p:blipFill>
        <p:spPr bwMode="auto">
          <a:xfrm>
            <a:off x="304350" y="346365"/>
            <a:ext cx="3265637" cy="846012"/>
          </a:xfrm>
          <a:prstGeom prst="rect">
            <a:avLst/>
          </a:prstGeom>
          <a:noFill/>
        </p:spPr>
      </p:pic>
      <p:sp>
        <p:nvSpPr>
          <p:cNvPr id="15" name="TextBox 14"/>
          <p:cNvSpPr txBox="1"/>
          <p:nvPr/>
        </p:nvSpPr>
        <p:spPr>
          <a:xfrm>
            <a:off x="1296538" y="3316406"/>
            <a:ext cx="6605516" cy="2400657"/>
          </a:xfrm>
          <a:prstGeom prst="rect">
            <a:avLst/>
          </a:prstGeom>
          <a:noFill/>
        </p:spPr>
        <p:txBody>
          <a:bodyPr wrap="square" rtlCol="0">
            <a:spAutoFit/>
          </a:bodyPr>
          <a:lstStyle/>
          <a:p>
            <a:pPr algn="ctr"/>
            <a:r>
              <a:rPr lang="en-US" sz="3000" i="1" dirty="0" smtClean="0">
                <a:solidFill>
                  <a:srgbClr val="004364"/>
                </a:solidFill>
                <a:effectLst>
                  <a:outerShdw blurRad="38100" dist="38100" dir="2700000" algn="tl">
                    <a:srgbClr val="000000">
                      <a:alpha val="43137"/>
                    </a:srgbClr>
                  </a:outerShdw>
                </a:effectLst>
              </a:rPr>
              <a:t>2</a:t>
            </a:r>
            <a:r>
              <a:rPr lang="en-US" sz="3000" i="1" baseline="30000" dirty="0" smtClean="0">
                <a:solidFill>
                  <a:srgbClr val="004364"/>
                </a:solidFill>
                <a:effectLst>
                  <a:outerShdw blurRad="38100" dist="38100" dir="2700000" algn="tl">
                    <a:srgbClr val="000000">
                      <a:alpha val="43137"/>
                    </a:srgbClr>
                  </a:outerShdw>
                </a:effectLst>
              </a:rPr>
              <a:t>nd</a:t>
            </a:r>
            <a:r>
              <a:rPr lang="en-US" sz="3000" i="1" dirty="0" smtClean="0">
                <a:solidFill>
                  <a:srgbClr val="004364"/>
                </a:solidFill>
                <a:effectLst>
                  <a:outerShdw blurRad="38100" dist="38100" dir="2700000" algn="tl">
                    <a:srgbClr val="000000">
                      <a:alpha val="43137"/>
                    </a:srgbClr>
                  </a:outerShdw>
                </a:effectLst>
              </a:rPr>
              <a:t> Partnership meeting </a:t>
            </a:r>
          </a:p>
          <a:p>
            <a:pPr algn="ctr"/>
            <a:r>
              <a:rPr lang="en-US" sz="3000" i="1" dirty="0" smtClean="0">
                <a:solidFill>
                  <a:srgbClr val="004364"/>
                </a:solidFill>
                <a:effectLst>
                  <a:outerShdw blurRad="38100" dist="38100" dir="2700000" algn="tl">
                    <a:srgbClr val="000000">
                      <a:alpha val="43137"/>
                    </a:srgbClr>
                  </a:outerShdw>
                </a:effectLst>
              </a:rPr>
              <a:t>14</a:t>
            </a:r>
            <a:r>
              <a:rPr lang="en-US" sz="3000" i="1" baseline="30000" dirty="0" smtClean="0">
                <a:solidFill>
                  <a:srgbClr val="004364"/>
                </a:solidFill>
                <a:effectLst>
                  <a:outerShdw blurRad="38100" dist="38100" dir="2700000" algn="tl">
                    <a:srgbClr val="000000">
                      <a:alpha val="43137"/>
                    </a:srgbClr>
                  </a:outerShdw>
                </a:effectLst>
              </a:rPr>
              <a:t>th</a:t>
            </a:r>
            <a:r>
              <a:rPr lang="en-US" sz="3000" i="1" dirty="0" smtClean="0">
                <a:solidFill>
                  <a:srgbClr val="004364"/>
                </a:solidFill>
                <a:effectLst>
                  <a:outerShdw blurRad="38100" dist="38100" dir="2700000" algn="tl">
                    <a:srgbClr val="000000">
                      <a:alpha val="43137"/>
                    </a:srgbClr>
                  </a:outerShdw>
                </a:effectLst>
              </a:rPr>
              <a:t> June 2016 ,Vilnius –Lithuania</a:t>
            </a:r>
          </a:p>
          <a:p>
            <a:pPr algn="ctr"/>
            <a:endParaRPr lang="en-US" sz="3000" i="1" dirty="0" smtClean="0">
              <a:solidFill>
                <a:srgbClr val="004364"/>
              </a:solidFill>
              <a:effectLst>
                <a:outerShdw blurRad="38100" dist="38100" dir="2700000" algn="tl">
                  <a:srgbClr val="000000">
                    <a:alpha val="43137"/>
                  </a:srgbClr>
                </a:outerShdw>
              </a:effectLst>
            </a:endParaRPr>
          </a:p>
          <a:p>
            <a:pPr algn="ctr"/>
            <a:r>
              <a:rPr lang="en-US" sz="3000" i="1" dirty="0" smtClean="0">
                <a:solidFill>
                  <a:srgbClr val="004364"/>
                </a:solidFill>
                <a:effectLst>
                  <a:outerShdw blurRad="38100" dist="38100" dir="2700000" algn="tl">
                    <a:srgbClr val="000000">
                      <a:alpha val="43137"/>
                    </a:srgbClr>
                  </a:outerShdw>
                </a:effectLst>
              </a:rPr>
              <a:t>O1 - Cyprus National Survey Results</a:t>
            </a:r>
          </a:p>
          <a:p>
            <a:endParaRPr lang="el-GR" sz="3000" dirty="0"/>
          </a:p>
        </p:txBody>
      </p:sp>
      <p:pic>
        <p:nvPicPr>
          <p:cNvPr id="9" name="Picture 8" descr="RE CVET-01.jpg"/>
          <p:cNvPicPr/>
          <p:nvPr/>
        </p:nvPicPr>
        <p:blipFill>
          <a:blip r:embed="rId4" cstate="print"/>
          <a:srcRect l="6452" t="19259" b="33333"/>
          <a:stretch>
            <a:fillRect/>
          </a:stretch>
        </p:blipFill>
        <p:spPr>
          <a:xfrm>
            <a:off x="5666509" y="311726"/>
            <a:ext cx="2618510" cy="935183"/>
          </a:xfrm>
          <a:prstGeom prst="rect">
            <a:avLst/>
          </a:prstGeom>
        </p:spPr>
      </p:pic>
    </p:spTree>
    <p:extLst>
      <p:ext uri="{BB962C8B-B14F-4D97-AF65-F5344CB8AC3E}">
        <p14:creationId xmlns:p14="http://schemas.microsoft.com/office/powerpoint/2010/main" xmlns="" val="4004219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5311" y="-283779"/>
            <a:ext cx="8135006" cy="1143000"/>
          </a:xfrm>
        </p:spPr>
        <p:txBody>
          <a:bodyPr bIns="91440" anchor="b" anchorCtr="0">
            <a:normAutofit fontScale="90000"/>
          </a:bodyPr>
          <a:lstStyle/>
          <a:p>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B. CVET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INSITUTIONS</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MAIN SURVEY RESULTS</a:t>
            </a:r>
            <a:endParaRPr lang="el-GR" sz="3500" i="1" u="sng"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2" name="Content Placeholder 1"/>
          <p:cNvSpPr>
            <a:spLocks noGrp="1"/>
          </p:cNvSpPr>
          <p:nvPr>
            <p:ph sz="quarter" idx="1"/>
          </p:nvPr>
        </p:nvSpPr>
        <p:spPr>
          <a:xfrm>
            <a:off x="346842" y="1165471"/>
            <a:ext cx="8450317" cy="5692529"/>
          </a:xfrm>
        </p:spPr>
        <p:txBody>
          <a:bodyPr>
            <a:noAutofit/>
          </a:bodyPr>
          <a:lstStyle/>
          <a:p>
            <a:pPr algn="just"/>
            <a:r>
              <a:rPr lang="en-US" sz="2400" dirty="0" smtClean="0"/>
              <a:t>Officers </a:t>
            </a:r>
            <a:r>
              <a:rPr lang="en-US" sz="2400" dirty="0" smtClean="0"/>
              <a:t>are satisfied from the academic and professional level of the entrant students.  Only few comments were made about </a:t>
            </a:r>
            <a:r>
              <a:rPr lang="en-US" sz="2400" b="1" dirty="0" smtClean="0"/>
              <a:t>some gaps students have due to the fact that the majority comes from vulnerable groups,</a:t>
            </a:r>
            <a:r>
              <a:rPr lang="en-US" sz="2400" dirty="0" smtClean="0"/>
              <a:t> have low level of knowledge of Greek and other basic subjects and the ages vary a lot in a class</a:t>
            </a:r>
            <a:r>
              <a:rPr lang="en-US" sz="2400" dirty="0" smtClean="0"/>
              <a:t>.</a:t>
            </a:r>
          </a:p>
          <a:p>
            <a:pPr algn="just"/>
            <a:endParaRPr lang="en-US" sz="2400" dirty="0" smtClean="0"/>
          </a:p>
          <a:p>
            <a:pPr algn="just"/>
            <a:r>
              <a:rPr lang="en-US" sz="2400" dirty="0" smtClean="0"/>
              <a:t>All of the officers agreed that the curriculum </a:t>
            </a:r>
            <a:r>
              <a:rPr lang="en-US" sz="2400" b="1" dirty="0" smtClean="0"/>
              <a:t>meets </a:t>
            </a:r>
            <a:r>
              <a:rPr lang="en-US" sz="2400" b="1" dirty="0" smtClean="0"/>
              <a:t>100% the needs of the labor </a:t>
            </a:r>
            <a:r>
              <a:rPr lang="en-US" sz="2400" b="1" dirty="0" smtClean="0"/>
              <a:t>market, 66,7</a:t>
            </a:r>
            <a:r>
              <a:rPr lang="en-US" sz="2400" b="1" dirty="0" smtClean="0"/>
              <a:t>%</a:t>
            </a:r>
            <a:r>
              <a:rPr lang="en-US" sz="2400" dirty="0" smtClean="0"/>
              <a:t> of the officers stated that the programs meet the need of the </a:t>
            </a:r>
            <a:r>
              <a:rPr lang="en-US" sz="2400" b="1" dirty="0" smtClean="0"/>
              <a:t>corresponding Standard Occupational Qualifications (</a:t>
            </a:r>
            <a:r>
              <a:rPr lang="en-US" sz="2400" b="1" dirty="0" smtClean="0"/>
              <a:t>SOQ), </a:t>
            </a:r>
            <a:r>
              <a:rPr lang="en-US" sz="2400" dirty="0" smtClean="0"/>
              <a:t>at a percentage of </a:t>
            </a:r>
            <a:r>
              <a:rPr lang="en-US" sz="2400" b="1" dirty="0" smtClean="0"/>
              <a:t>78,6% that training meets the objectives of European Policies (2020) </a:t>
            </a:r>
            <a:r>
              <a:rPr lang="en-US" sz="2400" dirty="0" smtClean="0"/>
              <a:t>and at a percentage of </a:t>
            </a:r>
            <a:r>
              <a:rPr lang="en-US" sz="2400" b="1" dirty="0" smtClean="0"/>
              <a:t>73,3% that </a:t>
            </a:r>
            <a:r>
              <a:rPr lang="en-US" sz="2400" b="1" dirty="0" smtClean="0"/>
              <a:t>they contribute </a:t>
            </a:r>
            <a:r>
              <a:rPr lang="en-US" sz="2400" b="1" dirty="0" smtClean="0"/>
              <a:t>to the National Strategy for Lifelong Learning. </a:t>
            </a:r>
            <a:endParaRPr lang="en-US" sz="2400" b="1" dirty="0" smtClean="0"/>
          </a:p>
          <a:p>
            <a:pPr algn="just"/>
            <a:endParaRPr lang="el-GR" sz="2400" dirty="0" smtClean="0"/>
          </a:p>
          <a:p>
            <a:pPr algn="just"/>
            <a:endParaRPr lang="el-GR" sz="2400" dirty="0" smtClean="0"/>
          </a:p>
          <a:p>
            <a:pPr algn="just">
              <a:spcBef>
                <a:spcPts val="400"/>
              </a:spcBef>
              <a:buNone/>
              <a:defRPr/>
            </a:pPr>
            <a:endParaRPr lang="el-GR" sz="24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842" y="0"/>
            <a:ext cx="8135006" cy="1143000"/>
          </a:xfrm>
        </p:spPr>
        <p:txBody>
          <a:bodyPr bIns="91440" anchor="b" anchorCtr="0">
            <a:normAutofit fontScale="90000"/>
          </a:bodyPr>
          <a:lstStyle/>
          <a:p>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B. CVET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INSITUTIONS</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MAIN SURVEY RESULTS</a:t>
            </a:r>
            <a:endParaRPr lang="el-GR" sz="3500" i="1" u="sng"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2" name="Content Placeholder 1"/>
          <p:cNvSpPr>
            <a:spLocks noGrp="1"/>
          </p:cNvSpPr>
          <p:nvPr>
            <p:ph sz="quarter" idx="1"/>
          </p:nvPr>
        </p:nvSpPr>
        <p:spPr>
          <a:xfrm>
            <a:off x="472966" y="1324303"/>
            <a:ext cx="7780137" cy="4967315"/>
          </a:xfrm>
        </p:spPr>
        <p:txBody>
          <a:bodyPr>
            <a:noAutofit/>
          </a:bodyPr>
          <a:lstStyle/>
          <a:p>
            <a:pPr algn="just">
              <a:spcBef>
                <a:spcPts val="400"/>
              </a:spcBef>
              <a:defRPr/>
            </a:pPr>
            <a:r>
              <a:rPr lang="en-US" sz="2400" dirty="0" smtClean="0"/>
              <a:t>Continuing</a:t>
            </a:r>
            <a:r>
              <a:rPr lang="en-US" sz="2400" dirty="0" smtClean="0"/>
              <a:t>, schools officers evaluated the internships of the students, were the 75% agreed that the choice of the firm was done in cooperation of the faculty and the students. </a:t>
            </a:r>
            <a:endParaRPr lang="en-US" sz="2400" b="1" u="sng" dirty="0" smtClean="0"/>
          </a:p>
          <a:p>
            <a:pPr algn="just">
              <a:spcBef>
                <a:spcPts val="400"/>
              </a:spcBef>
              <a:defRPr/>
            </a:pPr>
            <a:endParaRPr lang="en-US" sz="2400" b="1" u="sng" dirty="0" smtClean="0"/>
          </a:p>
          <a:p>
            <a:pPr algn="just">
              <a:spcBef>
                <a:spcPts val="400"/>
              </a:spcBef>
              <a:defRPr/>
            </a:pPr>
            <a:r>
              <a:rPr lang="en-US" sz="2400" b="1" u="sng" dirty="0" smtClean="0"/>
              <a:t>Incentives </a:t>
            </a:r>
            <a:r>
              <a:rPr lang="en-US" sz="2400" b="1" u="sng" dirty="0" smtClean="0"/>
              <a:t>for employers to recruit </a:t>
            </a:r>
            <a:r>
              <a:rPr lang="en-US" sz="2400" b="1" u="sng" dirty="0" smtClean="0"/>
              <a:t>students: </a:t>
            </a:r>
            <a:r>
              <a:rPr lang="en-US" sz="2400" dirty="0" smtClean="0"/>
              <a:t>low or no reward, limited time required to recruit students and concessions with their obligations in social insurance</a:t>
            </a:r>
            <a:r>
              <a:rPr lang="en-US" sz="2400" dirty="0" smtClean="0"/>
              <a:t>.</a:t>
            </a:r>
          </a:p>
          <a:p>
            <a:pPr algn="just">
              <a:spcBef>
                <a:spcPts val="400"/>
              </a:spcBef>
              <a:defRPr/>
            </a:pPr>
            <a:endParaRPr lang="en-US" sz="2400" dirty="0" smtClean="0">
              <a:latin typeface="Calibri" pitchFamily="34" charset="0"/>
            </a:endParaRPr>
          </a:p>
          <a:p>
            <a:pPr algn="just">
              <a:spcBef>
                <a:spcPts val="400"/>
              </a:spcBef>
              <a:defRPr/>
            </a:pPr>
            <a:r>
              <a:rPr lang="en-US" sz="2400" dirty="0" smtClean="0"/>
              <a:t>It is encouraging that officers believe that there is a positive assessment for the schools both from the professional world and the society with positive response of percentages of 76.9% and 64.3% respectively</a:t>
            </a:r>
            <a:endParaRPr lang="el-GR" sz="24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842" y="0"/>
            <a:ext cx="8135006" cy="1143000"/>
          </a:xfrm>
        </p:spPr>
        <p:txBody>
          <a:bodyPr bIns="91440" anchor="b" anchorCtr="0">
            <a:normAutofit fontScale="90000"/>
          </a:bodyPr>
          <a:lstStyle/>
          <a:p>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C. CVET AUTHORITIES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MAIN SURVEY RESULTS</a:t>
            </a:r>
            <a:endParaRPr lang="el-GR" sz="3500" i="1" u="sng"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2" name="Content Placeholder 1"/>
          <p:cNvSpPr>
            <a:spLocks noGrp="1"/>
          </p:cNvSpPr>
          <p:nvPr>
            <p:ph sz="quarter" idx="1"/>
          </p:nvPr>
        </p:nvSpPr>
        <p:spPr>
          <a:xfrm>
            <a:off x="220717" y="1324303"/>
            <a:ext cx="8671035" cy="4967315"/>
          </a:xfrm>
        </p:spPr>
        <p:txBody>
          <a:bodyPr>
            <a:noAutofit/>
          </a:bodyPr>
          <a:lstStyle/>
          <a:p>
            <a:pPr algn="just"/>
            <a:r>
              <a:rPr lang="en-US" sz="2400" b="1" dirty="0" smtClean="0"/>
              <a:t>18 organizations </a:t>
            </a:r>
            <a:r>
              <a:rPr lang="en-US" sz="2400" dirty="0" smtClean="0"/>
              <a:t>participated in total. </a:t>
            </a:r>
            <a:endParaRPr lang="en-US" sz="2400" dirty="0" smtClean="0"/>
          </a:p>
          <a:p>
            <a:pPr algn="just"/>
            <a:endParaRPr lang="en-US" sz="2400" dirty="0" smtClean="0"/>
          </a:p>
          <a:p>
            <a:pPr algn="just"/>
            <a:r>
              <a:rPr lang="en-US" sz="2400" b="1" dirty="0" smtClean="0"/>
              <a:t>Almost </a:t>
            </a:r>
            <a:r>
              <a:rPr lang="en-US" sz="2400" b="1" dirty="0" smtClean="0"/>
              <a:t>95%</a:t>
            </a:r>
            <a:r>
              <a:rPr lang="en-US" sz="2400" dirty="0" smtClean="0"/>
              <a:t> if the organization managers believe that </a:t>
            </a:r>
            <a:r>
              <a:rPr lang="en-US" sz="2400" b="1" dirty="0" smtClean="0"/>
              <a:t>the curriculum is associated with the labor market </a:t>
            </a:r>
            <a:r>
              <a:rPr lang="en-US" sz="2400" b="1" dirty="0" smtClean="0"/>
              <a:t>needs</a:t>
            </a:r>
            <a:r>
              <a:rPr lang="en-US" sz="2400" b="1" dirty="0" smtClean="0"/>
              <a:t>.</a:t>
            </a:r>
            <a:endParaRPr lang="en-US" sz="2400" dirty="0" smtClean="0"/>
          </a:p>
          <a:p>
            <a:pPr algn="just"/>
            <a:endParaRPr lang="en-US" sz="2400" b="1" dirty="0" smtClean="0"/>
          </a:p>
          <a:p>
            <a:pPr algn="just"/>
            <a:r>
              <a:rPr lang="en-US" sz="2400" b="1" dirty="0" smtClean="0"/>
              <a:t>Negative point: 66,7</a:t>
            </a:r>
            <a:r>
              <a:rPr lang="en-US" sz="2400" b="1" dirty="0" smtClean="0"/>
              <a:t>% of the responders stated that they do not participate in the consultation</a:t>
            </a:r>
            <a:r>
              <a:rPr lang="en-US" sz="2400" dirty="0" smtClean="0"/>
              <a:t> for planning the CVET programs.</a:t>
            </a:r>
            <a:endParaRPr lang="el-GR" sz="2400" dirty="0" smtClean="0"/>
          </a:p>
          <a:p>
            <a:pPr algn="just">
              <a:spcBef>
                <a:spcPts val="400"/>
              </a:spcBef>
              <a:defRPr/>
            </a:pPr>
            <a:endParaRPr lang="en-US" sz="2400" dirty="0" smtClean="0">
              <a:latin typeface="Calibri" pitchFamily="34" charset="0"/>
            </a:endParaRPr>
          </a:p>
          <a:p>
            <a:pPr algn="just">
              <a:spcBef>
                <a:spcPts val="400"/>
              </a:spcBef>
              <a:defRPr/>
            </a:pPr>
            <a:r>
              <a:rPr lang="en-US" sz="2400" b="1" dirty="0" smtClean="0"/>
              <a:t>88,9</a:t>
            </a:r>
            <a:r>
              <a:rPr lang="en-US" sz="2400" b="1" dirty="0" smtClean="0"/>
              <a:t>% of them stated that CVET graduates are very useful for the </a:t>
            </a:r>
            <a:r>
              <a:rPr lang="en-US" sz="2400" b="1" dirty="0" smtClean="0"/>
              <a:t>enterprises. </a:t>
            </a:r>
            <a:r>
              <a:rPr lang="en-US" sz="2400" dirty="0" smtClean="0"/>
              <a:t>However, for </a:t>
            </a:r>
            <a:r>
              <a:rPr lang="en-US" sz="2400" dirty="0" smtClean="0"/>
              <a:t>some specializations graduates are not sufficiently </a:t>
            </a:r>
            <a:r>
              <a:rPr lang="en-US" sz="2400" dirty="0" smtClean="0"/>
              <a:t>trained </a:t>
            </a:r>
            <a:r>
              <a:rPr lang="en-US" sz="2400" dirty="0" smtClean="0"/>
              <a:t>and </a:t>
            </a:r>
            <a:r>
              <a:rPr lang="en-US" sz="2400" dirty="0" smtClean="0"/>
              <a:t>need </a:t>
            </a:r>
            <a:r>
              <a:rPr lang="en-US" sz="2400" dirty="0" smtClean="0"/>
              <a:t>to acquire more knowledge on English and Greek language as well as computer </a:t>
            </a:r>
            <a:r>
              <a:rPr lang="en-US" sz="2400" dirty="0" smtClean="0"/>
              <a:t>skills.</a:t>
            </a:r>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842" y="0"/>
            <a:ext cx="8135006" cy="1143000"/>
          </a:xfrm>
        </p:spPr>
        <p:txBody>
          <a:bodyPr bIns="91440" anchor="b" anchorCtr="0">
            <a:normAutofit fontScale="90000"/>
          </a:bodyPr>
          <a:lstStyle/>
          <a:p>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C. CVET AUTHORITIES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MAIN SURVEY RESULTS</a:t>
            </a:r>
            <a:endParaRPr lang="el-GR" sz="3500" i="1" u="sng"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2" name="Content Placeholder 1"/>
          <p:cNvSpPr>
            <a:spLocks noGrp="1"/>
          </p:cNvSpPr>
          <p:nvPr>
            <p:ph sz="quarter" idx="1"/>
          </p:nvPr>
        </p:nvSpPr>
        <p:spPr>
          <a:xfrm>
            <a:off x="204952" y="1560786"/>
            <a:ext cx="8639503" cy="4967315"/>
          </a:xfrm>
        </p:spPr>
        <p:txBody>
          <a:bodyPr>
            <a:noAutofit/>
          </a:bodyPr>
          <a:lstStyle/>
          <a:p>
            <a:pPr algn="just">
              <a:spcBef>
                <a:spcPts val="400"/>
              </a:spcBef>
              <a:defRPr/>
            </a:pPr>
            <a:r>
              <a:rPr lang="en-US" sz="2400" dirty="0" smtClean="0"/>
              <a:t>CVET Authorities believe that programs contribute positively in the improvement of knowledge and skills of the trainees, half of them believe that graduates </a:t>
            </a:r>
            <a:r>
              <a:rPr lang="en-US" sz="2400" b="1" dirty="0" smtClean="0"/>
              <a:t>need less than a year </a:t>
            </a:r>
            <a:r>
              <a:rPr lang="en-US" sz="2400" dirty="0" smtClean="0"/>
              <a:t>to perform their work without guidance and 38,9% more than a year. </a:t>
            </a:r>
            <a:endParaRPr lang="en-US" sz="2400" dirty="0" smtClean="0"/>
          </a:p>
          <a:p>
            <a:pPr algn="just">
              <a:spcBef>
                <a:spcPts val="400"/>
              </a:spcBef>
              <a:defRPr/>
            </a:pPr>
            <a:endParaRPr lang="en-US" sz="2400" dirty="0" smtClean="0"/>
          </a:p>
          <a:p>
            <a:pPr algn="just">
              <a:spcBef>
                <a:spcPts val="400"/>
              </a:spcBef>
              <a:defRPr/>
            </a:pPr>
            <a:r>
              <a:rPr lang="en-US" sz="2400" dirty="0" smtClean="0"/>
              <a:t>It </a:t>
            </a:r>
            <a:r>
              <a:rPr lang="en-US" sz="2400" dirty="0" smtClean="0"/>
              <a:t>is positive that 66,7% of the responders believe that CVET graduates can perform better </a:t>
            </a:r>
            <a:r>
              <a:rPr lang="en-US" sz="2400" dirty="0" smtClean="0"/>
              <a:t>than </a:t>
            </a:r>
            <a:r>
              <a:rPr lang="en-US" sz="2400" dirty="0" smtClean="0"/>
              <a:t>a graduate of a Technical Secondary School. </a:t>
            </a:r>
            <a:endParaRPr lang="en-US" sz="2400" dirty="0" smtClean="0"/>
          </a:p>
          <a:p>
            <a:pPr algn="just">
              <a:spcBef>
                <a:spcPts val="400"/>
              </a:spcBef>
              <a:defRPr/>
            </a:pPr>
            <a:endParaRPr lang="en-US" sz="2400" dirty="0" smtClean="0"/>
          </a:p>
          <a:p>
            <a:pPr algn="just">
              <a:spcBef>
                <a:spcPts val="400"/>
              </a:spcBef>
              <a:defRPr/>
            </a:pPr>
            <a:r>
              <a:rPr lang="en-US" sz="2400" dirty="0" smtClean="0"/>
              <a:t>It </a:t>
            </a:r>
            <a:r>
              <a:rPr lang="en-US" sz="2400" dirty="0" smtClean="0"/>
              <a:t>is important that </a:t>
            </a:r>
            <a:r>
              <a:rPr lang="en-US" sz="2400" b="1" dirty="0" smtClean="0"/>
              <a:t>82,4% of the participants stated that almost no incentives were provided to employers</a:t>
            </a:r>
            <a:r>
              <a:rPr lang="en-US" sz="2400" dirty="0" smtClean="0"/>
              <a:t> to accept </a:t>
            </a:r>
            <a:r>
              <a:rPr lang="en-US" sz="2400" dirty="0" smtClean="0"/>
              <a:t>interns.</a:t>
            </a:r>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842" y="0"/>
            <a:ext cx="8135006" cy="1143000"/>
          </a:xfrm>
        </p:spPr>
        <p:txBody>
          <a:bodyPr bIns="91440" anchor="b" anchorCtr="0">
            <a:normAutofit fontScale="90000"/>
          </a:bodyPr>
          <a:lstStyle/>
          <a:p>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C. CVET AUTHORITIES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MAIN SURVEY RESULTS</a:t>
            </a:r>
            <a:endParaRPr lang="el-GR" sz="3500" i="1" u="sng"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2" name="Content Placeholder 1"/>
          <p:cNvSpPr>
            <a:spLocks noGrp="1"/>
          </p:cNvSpPr>
          <p:nvPr>
            <p:ph sz="quarter" idx="1"/>
          </p:nvPr>
        </p:nvSpPr>
        <p:spPr>
          <a:xfrm>
            <a:off x="204952" y="1324303"/>
            <a:ext cx="8639503" cy="4967315"/>
          </a:xfrm>
        </p:spPr>
        <p:txBody>
          <a:bodyPr>
            <a:noAutofit/>
          </a:bodyPr>
          <a:lstStyle/>
          <a:p>
            <a:pPr algn="just">
              <a:spcBef>
                <a:spcPts val="400"/>
              </a:spcBef>
              <a:defRPr/>
            </a:pPr>
            <a:r>
              <a:rPr lang="en-US" sz="2400" dirty="0" smtClean="0"/>
              <a:t>When asked if the programs are meeting the objectives of European Union, National strategies and Standard Occupational Qualifications, in majority responders gave a positive </a:t>
            </a:r>
            <a:r>
              <a:rPr lang="en-US" sz="2400" dirty="0" smtClean="0"/>
              <a:t>answer.</a:t>
            </a:r>
          </a:p>
          <a:p>
            <a:pPr algn="just">
              <a:spcBef>
                <a:spcPts val="400"/>
              </a:spcBef>
              <a:defRPr/>
            </a:pPr>
            <a:endParaRPr lang="en-US" sz="2400" dirty="0" smtClean="0"/>
          </a:p>
          <a:p>
            <a:pPr algn="just">
              <a:spcBef>
                <a:spcPts val="400"/>
              </a:spcBef>
              <a:defRPr/>
            </a:pPr>
            <a:r>
              <a:rPr lang="en-US" sz="2400" dirty="0" smtClean="0"/>
              <a:t>Very </a:t>
            </a:r>
            <a:r>
              <a:rPr lang="en-US" sz="2400" dirty="0" smtClean="0"/>
              <a:t>encouraging is the fact that 88,5% of the authority representatives believe that CVET Schools receive a positive approach from the professional world.</a:t>
            </a:r>
            <a:endParaRPr lang="el-GR" sz="2400" dirty="0" smtClean="0"/>
          </a:p>
          <a:p>
            <a:pPr algn="just">
              <a:spcBef>
                <a:spcPts val="400"/>
              </a:spcBef>
              <a:defRPr/>
            </a:pPr>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672" y="0"/>
            <a:ext cx="7772400" cy="1143000"/>
          </a:xfrm>
        </p:spPr>
        <p:txBody>
          <a:bodyPr>
            <a:normAutofit/>
          </a:bodyPr>
          <a:lstStyle/>
          <a:p>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SURVEY  MAIN ELEMENTS </a:t>
            </a:r>
            <a:endParaRPr lang="el-GR" sz="3500" i="1" u="sng" dirty="0">
              <a:solidFill>
                <a:schemeClr val="accent1">
                  <a:lumMod val="75000"/>
                </a:schemeClr>
              </a:solidFill>
              <a:effectLst>
                <a:outerShdw blurRad="38100" dist="38100" dir="2700000" algn="tl">
                  <a:srgbClr val="000000">
                    <a:alpha val="43137"/>
                  </a:srgbClr>
                </a:outerShdw>
              </a:effectLst>
            </a:endParaRPr>
          </a:p>
        </p:txBody>
      </p:sp>
      <p:sp>
        <p:nvSpPr>
          <p:cNvPr id="2" name="Content Placeholder 1"/>
          <p:cNvSpPr>
            <a:spLocks noGrp="1"/>
          </p:cNvSpPr>
          <p:nvPr>
            <p:ph sz="quarter" idx="1"/>
          </p:nvPr>
        </p:nvSpPr>
        <p:spPr>
          <a:xfrm>
            <a:off x="374074" y="1024086"/>
            <a:ext cx="8489466" cy="5224313"/>
          </a:xfrm>
        </p:spPr>
        <p:txBody>
          <a:bodyPr>
            <a:noAutofit/>
          </a:bodyPr>
          <a:lstStyle/>
          <a:p>
            <a:endParaRPr lang="en-GB" sz="2400" dirty="0" smtClean="0"/>
          </a:p>
          <a:p>
            <a:pPr algn="just"/>
            <a:r>
              <a:rPr lang="en-GB" sz="2400" b="1" dirty="0" smtClean="0"/>
              <a:t>Three different survey questionnaires </a:t>
            </a:r>
            <a:r>
              <a:rPr lang="en-GB" sz="2400" dirty="0" smtClean="0"/>
              <a:t>(CVET participants, Institutions, authorities and social partners) were developed and desk research was undertaken in order to map the current situation and the labour market needs in terms of linking CVET programmes with actual and future needs of the job market in Cyprus. </a:t>
            </a:r>
          </a:p>
          <a:p>
            <a:pPr algn="just">
              <a:buNone/>
            </a:pPr>
            <a:endParaRPr lang="en-GB" sz="2400" dirty="0" smtClean="0"/>
          </a:p>
          <a:p>
            <a:pPr algn="just"/>
            <a:r>
              <a:rPr lang="en-GB" sz="2400" b="1" dirty="0" smtClean="0"/>
              <a:t>150 questionnaires</a:t>
            </a:r>
            <a:r>
              <a:rPr lang="en-GB" sz="2400" dirty="0" smtClean="0"/>
              <a:t> identified current needs, obstacles and areas of improvement.  </a:t>
            </a:r>
          </a:p>
          <a:p>
            <a:pPr algn="just">
              <a:buNone/>
            </a:pPr>
            <a:endParaRPr lang="el-GR" sz="2400" dirty="0" smtClean="0"/>
          </a:p>
          <a:p>
            <a:pPr algn="just"/>
            <a:r>
              <a:rPr lang="en-GB" sz="2400" dirty="0" smtClean="0"/>
              <a:t>Generally, in Cyprus </a:t>
            </a:r>
            <a:r>
              <a:rPr lang="en-US" sz="2400" dirty="0" smtClean="0"/>
              <a:t>the CVET programs and the curriculum </a:t>
            </a:r>
            <a:r>
              <a:rPr lang="en-US" sz="2400" b="1" dirty="0" smtClean="0"/>
              <a:t>are associated with the real needs of the labor market.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672" y="0"/>
            <a:ext cx="8717376" cy="1143000"/>
          </a:xfrm>
        </p:spPr>
        <p:txBody>
          <a:bodyPr>
            <a:normAutofit fontScale="90000"/>
          </a:bodyPr>
          <a:lstStyle/>
          <a:p>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ADVANTAGES, DISADVANTAGES AND SUGGESTIONS</a:t>
            </a:r>
            <a:b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b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( 1/3) </a:t>
            </a:r>
            <a:endParaRPr lang="el-GR" sz="3500" i="1" u="sng" dirty="0">
              <a:solidFill>
                <a:schemeClr val="accent1">
                  <a:lumMod val="75000"/>
                </a:schemeClr>
              </a:solidFill>
              <a:effectLst>
                <a:outerShdw blurRad="38100" dist="38100" dir="2700000" algn="tl">
                  <a:srgbClr val="000000">
                    <a:alpha val="43137"/>
                  </a:srgbClr>
                </a:outerShdw>
              </a:effectLst>
            </a:endParaRPr>
          </a:p>
        </p:txBody>
      </p:sp>
      <p:sp>
        <p:nvSpPr>
          <p:cNvPr id="2" name="Content Placeholder 1"/>
          <p:cNvSpPr>
            <a:spLocks noGrp="1"/>
          </p:cNvSpPr>
          <p:nvPr>
            <p:ph sz="quarter" idx="1"/>
          </p:nvPr>
        </p:nvSpPr>
        <p:spPr>
          <a:xfrm>
            <a:off x="189186" y="1087822"/>
            <a:ext cx="8674354" cy="5565227"/>
          </a:xfrm>
        </p:spPr>
        <p:txBody>
          <a:bodyPr>
            <a:noAutofit/>
          </a:bodyPr>
          <a:lstStyle/>
          <a:p>
            <a:pPr algn="just">
              <a:buNone/>
            </a:pPr>
            <a:endParaRPr lang="en-US" sz="2500" b="1" u="sng" dirty="0" smtClean="0"/>
          </a:p>
          <a:p>
            <a:pPr algn="just"/>
            <a:r>
              <a:rPr lang="en-US" sz="2500" b="1" u="sng" dirty="0" smtClean="0"/>
              <a:t>Most common Advantages: </a:t>
            </a:r>
            <a:r>
              <a:rPr lang="en-US" sz="2500" dirty="0" smtClean="0"/>
              <a:t>CVET education and diplomas has been stated to be a important element for all three categories of respondents, </a:t>
            </a:r>
            <a:r>
              <a:rPr lang="en-US" sz="2500" dirty="0" smtClean="0"/>
              <a:t>enrichment of the CV </a:t>
            </a:r>
            <a:r>
              <a:rPr lang="en-US" sz="2500" dirty="0" smtClean="0"/>
              <a:t>and acquisition of specialized </a:t>
            </a:r>
            <a:r>
              <a:rPr lang="en-US" sz="2500" dirty="0" smtClean="0"/>
              <a:t>knowledge</a:t>
            </a:r>
            <a:r>
              <a:rPr lang="en-US" sz="2500" dirty="0" smtClean="0"/>
              <a:t>, low cost studies and specialization in sectors which are needed from the labor </a:t>
            </a:r>
            <a:r>
              <a:rPr lang="en-US" sz="2500" dirty="0" smtClean="0"/>
              <a:t>market.</a:t>
            </a:r>
            <a:endParaRPr lang="en-US" sz="2500" dirty="0" smtClean="0"/>
          </a:p>
          <a:p>
            <a:pPr algn="just">
              <a:buNone/>
            </a:pPr>
            <a:endParaRPr lang="en-US" sz="2500" b="1" u="sng" dirty="0" smtClean="0"/>
          </a:p>
          <a:p>
            <a:pPr algn="just"/>
            <a:r>
              <a:rPr lang="en-US" sz="2500" b="1" u="sng" dirty="0" smtClean="0"/>
              <a:t>Most common Disadvantages</a:t>
            </a:r>
            <a:r>
              <a:rPr lang="en-US" sz="2500" b="1" u="sng" dirty="0" smtClean="0"/>
              <a:t>: </a:t>
            </a:r>
            <a:r>
              <a:rPr lang="en-US" sz="2500" dirty="0" smtClean="0"/>
              <a:t>inadequate equipment, insufficient textbooks and the duration of the programs, lack of information from the stakeholders for the programs of </a:t>
            </a:r>
            <a:r>
              <a:rPr lang="en-US" sz="2500" dirty="0" smtClean="0"/>
              <a:t>CVET, high fees for some programmes.</a:t>
            </a:r>
          </a:p>
          <a:p>
            <a:pPr algn="just"/>
            <a:endParaRPr lang="en-US" sz="25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672" y="0"/>
            <a:ext cx="8717376" cy="1143000"/>
          </a:xfrm>
        </p:spPr>
        <p:txBody>
          <a:bodyPr>
            <a:normAutofit fontScale="90000"/>
          </a:bodyPr>
          <a:lstStyle/>
          <a:p>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ADVANTAGES, DISADVANTAGES AND SUGGESTIONS</a:t>
            </a:r>
            <a:b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b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( 2/3) </a:t>
            </a:r>
            <a:endParaRPr lang="el-GR" sz="3500" i="1" u="sng" dirty="0">
              <a:solidFill>
                <a:schemeClr val="accent1">
                  <a:lumMod val="75000"/>
                </a:schemeClr>
              </a:solidFill>
              <a:effectLst>
                <a:outerShdw blurRad="38100" dist="38100" dir="2700000" algn="tl">
                  <a:srgbClr val="000000">
                    <a:alpha val="43137"/>
                  </a:srgbClr>
                </a:outerShdw>
              </a:effectLst>
            </a:endParaRPr>
          </a:p>
        </p:txBody>
      </p:sp>
      <p:sp>
        <p:nvSpPr>
          <p:cNvPr id="2" name="Content Placeholder 1"/>
          <p:cNvSpPr>
            <a:spLocks noGrp="1"/>
          </p:cNvSpPr>
          <p:nvPr>
            <p:ph sz="quarter" idx="1"/>
          </p:nvPr>
        </p:nvSpPr>
        <p:spPr>
          <a:xfrm>
            <a:off x="189186" y="1087822"/>
            <a:ext cx="8674354" cy="5565227"/>
          </a:xfrm>
        </p:spPr>
        <p:txBody>
          <a:bodyPr>
            <a:noAutofit/>
          </a:bodyPr>
          <a:lstStyle/>
          <a:p>
            <a:endParaRPr lang="en-US" sz="2500" dirty="0" smtClean="0"/>
          </a:p>
          <a:p>
            <a:r>
              <a:rPr lang="en-US" sz="2500" b="1" u="sng" dirty="0" smtClean="0"/>
              <a:t>Suggestions </a:t>
            </a:r>
            <a:r>
              <a:rPr lang="en-US" sz="2500" b="1" u="sng" dirty="0" smtClean="0"/>
              <a:t>for improvement </a:t>
            </a:r>
            <a:r>
              <a:rPr lang="en-US" sz="2500" dirty="0" smtClean="0"/>
              <a:t>and reform:</a:t>
            </a:r>
          </a:p>
          <a:p>
            <a:pPr lvl="1">
              <a:spcBef>
                <a:spcPts val="0"/>
              </a:spcBef>
            </a:pPr>
            <a:r>
              <a:rPr lang="en-US" sz="2500" dirty="0" smtClean="0"/>
              <a:t> introduction of new specializations aligned to upcoming market needs</a:t>
            </a:r>
            <a:r>
              <a:rPr lang="en-US" sz="2500" dirty="0" smtClean="0"/>
              <a:t>;</a:t>
            </a:r>
          </a:p>
          <a:p>
            <a:pPr lvl="1">
              <a:spcBef>
                <a:spcPts val="0"/>
              </a:spcBef>
            </a:pPr>
            <a:r>
              <a:rPr lang="en-US" sz="2500" dirty="0" smtClean="0"/>
              <a:t>creation of a Quality Assurance </a:t>
            </a:r>
            <a:r>
              <a:rPr lang="en-US" sz="2500" dirty="0" smtClean="0"/>
              <a:t>procedures;</a:t>
            </a:r>
            <a:endParaRPr lang="en-US" sz="2500" dirty="0" smtClean="0"/>
          </a:p>
          <a:p>
            <a:pPr lvl="1">
              <a:spcBef>
                <a:spcPts val="0"/>
              </a:spcBef>
            </a:pPr>
            <a:r>
              <a:rPr lang="en-US" sz="2500" dirty="0" smtClean="0"/>
              <a:t> advertising of CVET Institutions and programs;</a:t>
            </a:r>
          </a:p>
          <a:p>
            <a:pPr lvl="1">
              <a:spcBef>
                <a:spcPts val="0"/>
              </a:spcBef>
            </a:pPr>
            <a:r>
              <a:rPr lang="en-US" sz="2500" dirty="0" smtClean="0"/>
              <a:t>longer </a:t>
            </a:r>
            <a:r>
              <a:rPr lang="en-US" sz="2500" dirty="0" smtClean="0"/>
              <a:t>internships, practical time </a:t>
            </a:r>
            <a:r>
              <a:rPr lang="en-US" sz="2500" dirty="0" smtClean="0"/>
              <a:t>and subsides;</a:t>
            </a:r>
          </a:p>
          <a:p>
            <a:pPr lvl="1">
              <a:spcBef>
                <a:spcPts val="0"/>
              </a:spcBef>
            </a:pPr>
            <a:r>
              <a:rPr lang="en-US" sz="2500" dirty="0" smtClean="0"/>
              <a:t>more flexible timetable</a:t>
            </a:r>
            <a:r>
              <a:rPr lang="en-US" sz="2500" dirty="0" smtClean="0"/>
              <a:t>;</a:t>
            </a:r>
          </a:p>
          <a:p>
            <a:pPr lvl="1">
              <a:spcBef>
                <a:spcPts val="0"/>
              </a:spcBef>
            </a:pPr>
            <a:r>
              <a:rPr lang="en-US" sz="2500" dirty="0" smtClean="0"/>
              <a:t>More financial support to employers for </a:t>
            </a:r>
            <a:r>
              <a:rPr lang="en-US" sz="2500" dirty="0" smtClean="0"/>
              <a:t>incentives (tax exemptions, subsidy of the training, grant part of the salary and exemption from contributions to the social insurance);</a:t>
            </a:r>
          </a:p>
          <a:p>
            <a:pPr lvl="1">
              <a:spcBef>
                <a:spcPts val="0"/>
              </a:spcBef>
            </a:pPr>
            <a:r>
              <a:rPr lang="en-US" sz="2500" dirty="0" smtClean="0"/>
              <a:t>modernization of curricula for each specialization, available </a:t>
            </a:r>
            <a:r>
              <a:rPr lang="en-US" sz="2500" dirty="0" smtClean="0"/>
              <a:t>equipment and infrastructure</a:t>
            </a:r>
            <a:r>
              <a:rPr lang="en-US" sz="2500" dirty="0" smtClean="0"/>
              <a:t>.</a:t>
            </a:r>
            <a:endParaRPr lang="en-US" sz="25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672" y="0"/>
            <a:ext cx="8922328" cy="1143000"/>
          </a:xfrm>
        </p:spPr>
        <p:txBody>
          <a:bodyPr>
            <a:normAutofit fontScale="90000"/>
          </a:bodyPr>
          <a:lstStyle/>
          <a:p>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ADVANTAGES,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DISADVANTAGES AND SUGGESTIONS </a:t>
            </a:r>
            <a:b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b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(3/3) </a:t>
            </a:r>
            <a:endParaRPr lang="el-GR" sz="3500" i="1" u="sng" dirty="0">
              <a:solidFill>
                <a:schemeClr val="accent1">
                  <a:lumMod val="75000"/>
                </a:schemeClr>
              </a:solidFill>
              <a:effectLst>
                <a:outerShdw blurRad="38100" dist="38100" dir="2700000" algn="tl">
                  <a:srgbClr val="000000">
                    <a:alpha val="43137"/>
                  </a:srgbClr>
                </a:outerShdw>
              </a:effectLst>
            </a:endParaRPr>
          </a:p>
        </p:txBody>
      </p:sp>
      <p:sp>
        <p:nvSpPr>
          <p:cNvPr id="2" name="Content Placeholder 1"/>
          <p:cNvSpPr>
            <a:spLocks noGrp="1"/>
          </p:cNvSpPr>
          <p:nvPr>
            <p:ph sz="quarter" idx="1"/>
          </p:nvPr>
        </p:nvSpPr>
        <p:spPr>
          <a:xfrm>
            <a:off x="374074" y="1229038"/>
            <a:ext cx="8489466" cy="5224313"/>
          </a:xfrm>
        </p:spPr>
        <p:txBody>
          <a:bodyPr>
            <a:noAutofit/>
          </a:bodyPr>
          <a:lstStyle/>
          <a:p>
            <a:pPr algn="just"/>
            <a:r>
              <a:rPr lang="en-US" sz="2400" dirty="0" smtClean="0"/>
              <a:t>Authorities and social partners expressed their belief that </a:t>
            </a:r>
            <a:r>
              <a:rPr lang="en-US" sz="2400" b="1" dirty="0" smtClean="0"/>
              <a:t>more consultation</a:t>
            </a:r>
            <a:r>
              <a:rPr lang="en-US" sz="2400" dirty="0" smtClean="0"/>
              <a:t> should take place as regards to the planning for the formulation of the CVET programs;</a:t>
            </a:r>
          </a:p>
          <a:p>
            <a:pPr>
              <a:buNone/>
            </a:pPr>
            <a:endParaRPr lang="en-US" sz="2400" dirty="0" smtClean="0"/>
          </a:p>
          <a:p>
            <a:pPr algn="just"/>
            <a:r>
              <a:rPr lang="en-US" sz="2400" dirty="0" smtClean="0"/>
              <a:t>The </a:t>
            </a:r>
            <a:r>
              <a:rPr lang="en-US" sz="2400" b="1" dirty="0" smtClean="0"/>
              <a:t>introduction of a monitoring system </a:t>
            </a:r>
            <a:r>
              <a:rPr lang="en-US" sz="2400" dirty="0" smtClean="0"/>
              <a:t>of the level of integration in the labor market of the graduates so as to investigate their employment status after completing the CVET program would be a great addition to the existing structures. </a:t>
            </a:r>
          </a:p>
          <a:p>
            <a:pPr>
              <a:buNone/>
            </a:pPr>
            <a:endParaRPr lang="el-GR" sz="2400" dirty="0" smtClean="0"/>
          </a:p>
          <a:p>
            <a:pPr algn="just"/>
            <a:r>
              <a:rPr lang="en-US" sz="2400" dirty="0" smtClean="0"/>
              <a:t>Overall, </a:t>
            </a:r>
            <a:r>
              <a:rPr lang="en-US" sz="2400" b="1" dirty="0" smtClean="0"/>
              <a:t>both the professional world and the society as a whole, have a positive perception </a:t>
            </a:r>
            <a:r>
              <a:rPr lang="en-US" sz="2400" dirty="0" smtClean="0"/>
              <a:t>as regards to CVET Educational </a:t>
            </a:r>
            <a:r>
              <a:rPr lang="en-US" sz="2400" dirty="0" smtClean="0"/>
              <a:t>programs and graduates </a:t>
            </a:r>
            <a:r>
              <a:rPr lang="en-US" sz="2400" dirty="0" smtClean="0"/>
              <a:t>in Cyprus. </a:t>
            </a:r>
            <a:endParaRPr lang="en-GB" sz="2300" b="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842" y="0"/>
            <a:ext cx="8135006" cy="1143000"/>
          </a:xfrm>
        </p:spPr>
        <p:txBody>
          <a:bodyPr bIns="91440" anchor="b" anchorCtr="0">
            <a:normAutofit fontScale="90000"/>
          </a:bodyPr>
          <a:lstStyle/>
          <a:p>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A. CVET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PARTICIPANTS MAIN SURVEY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RESULTS </a:t>
            </a:r>
            <a:endParaRPr lang="el-GR" sz="3500" i="1" u="sng"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2" name="Content Placeholder 1"/>
          <p:cNvSpPr>
            <a:spLocks noGrp="1"/>
          </p:cNvSpPr>
          <p:nvPr>
            <p:ph sz="quarter" idx="1"/>
          </p:nvPr>
        </p:nvSpPr>
        <p:spPr>
          <a:xfrm>
            <a:off x="472966" y="1466194"/>
            <a:ext cx="7780137" cy="5077674"/>
          </a:xfrm>
        </p:spPr>
        <p:txBody>
          <a:bodyPr>
            <a:noAutofit/>
          </a:bodyPr>
          <a:lstStyle/>
          <a:p>
            <a:pPr marL="252000">
              <a:spcBef>
                <a:spcPts val="400"/>
              </a:spcBef>
              <a:buFont typeface="Wingdings" pitchFamily="2" charset="2"/>
              <a:buChar char="q"/>
              <a:defRPr/>
            </a:pPr>
            <a:r>
              <a:rPr lang="en-US" sz="2400" b="1" dirty="0" smtClean="0"/>
              <a:t>116 participants </a:t>
            </a:r>
            <a:r>
              <a:rPr lang="en-US" sz="2400" dirty="0" smtClean="0"/>
              <a:t>in the survey;</a:t>
            </a:r>
          </a:p>
          <a:p>
            <a:pPr marL="252000">
              <a:spcBef>
                <a:spcPts val="400"/>
              </a:spcBef>
              <a:buFont typeface="Wingdings" pitchFamily="2" charset="2"/>
              <a:buChar char="q"/>
              <a:defRPr/>
            </a:pPr>
            <a:endParaRPr lang="en-US" sz="2400" dirty="0" smtClean="0"/>
          </a:p>
          <a:p>
            <a:pPr marL="252000">
              <a:spcBef>
                <a:spcPts val="400"/>
              </a:spcBef>
              <a:buFont typeface="Wingdings" pitchFamily="2" charset="2"/>
              <a:buChar char="q"/>
              <a:defRPr/>
            </a:pPr>
            <a:r>
              <a:rPr lang="en-US" sz="2400" dirty="0" smtClean="0"/>
              <a:t>The majority of the participants</a:t>
            </a:r>
            <a:r>
              <a:rPr lang="en-GB" sz="2400" dirty="0" smtClean="0"/>
              <a:t>:</a:t>
            </a:r>
          </a:p>
          <a:p>
            <a:pPr marL="526320" lvl="1">
              <a:spcBef>
                <a:spcPts val="400"/>
              </a:spcBef>
              <a:buFont typeface="Wingdings" pitchFamily="2" charset="2"/>
              <a:buChar char="q"/>
              <a:defRPr/>
            </a:pPr>
            <a:r>
              <a:rPr lang="en-US" dirty="0" smtClean="0"/>
              <a:t>completed at least the higher education level with a few years of professional experience;</a:t>
            </a:r>
          </a:p>
          <a:p>
            <a:pPr marL="526320" lvl="1">
              <a:spcBef>
                <a:spcPts val="400"/>
              </a:spcBef>
              <a:buFont typeface="Wingdings" pitchFamily="2" charset="2"/>
              <a:buChar char="q"/>
              <a:defRPr/>
            </a:pPr>
            <a:r>
              <a:rPr lang="en-US" dirty="0" smtClean="0"/>
              <a:t>were studying in public CVET schools, in post-secondary, afternoon or evening program, with the most common duration of studies being 2 to 3 years;</a:t>
            </a:r>
            <a:endParaRPr lang="en-GB" dirty="0" smtClean="0">
              <a:solidFill>
                <a:schemeClr val="accent1">
                  <a:lumMod val="50000"/>
                </a:schemeClr>
              </a:solidFill>
              <a:latin typeface="Calibri" pitchFamily="34" charset="0"/>
            </a:endParaRPr>
          </a:p>
          <a:p>
            <a:pPr marL="252000">
              <a:spcBef>
                <a:spcPts val="400"/>
              </a:spcBef>
              <a:buNone/>
              <a:defRPr/>
            </a:pPr>
            <a:endParaRPr lang="el-GR" sz="2000" dirty="0" smtClean="0">
              <a:solidFill>
                <a:schemeClr val="accent1">
                  <a:lumMod val="50000"/>
                </a:schemeClr>
              </a:solidFill>
              <a:latin typeface="Calibri" pitchFamily="34" charset="0"/>
            </a:endParaRPr>
          </a:p>
          <a:p>
            <a:pPr>
              <a:spcBef>
                <a:spcPts val="400"/>
              </a:spcBef>
              <a:buNone/>
              <a:defRPr/>
            </a:pPr>
            <a:endParaRPr lang="el-GR" sz="20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842" y="0"/>
            <a:ext cx="8135006" cy="1143000"/>
          </a:xfrm>
        </p:spPr>
        <p:txBody>
          <a:bodyPr bIns="91440" anchor="b" anchorCtr="0">
            <a:normAutofit fontScale="90000"/>
          </a:bodyPr>
          <a:lstStyle/>
          <a:p>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A. CVET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PARTICIPANTS MAIN SURVEY RESULTS</a:t>
            </a:r>
            <a:endParaRPr lang="el-GR" sz="3500" i="1" u="sng"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2" name="Content Placeholder 1"/>
          <p:cNvSpPr>
            <a:spLocks noGrp="1"/>
          </p:cNvSpPr>
          <p:nvPr>
            <p:ph sz="quarter" idx="1"/>
          </p:nvPr>
        </p:nvSpPr>
        <p:spPr>
          <a:xfrm>
            <a:off x="472966" y="1324303"/>
            <a:ext cx="7780137" cy="4967315"/>
          </a:xfrm>
        </p:spPr>
        <p:txBody>
          <a:bodyPr>
            <a:noAutofit/>
          </a:bodyPr>
          <a:lstStyle/>
          <a:p>
            <a:pPr marL="252000">
              <a:spcBef>
                <a:spcPts val="400"/>
              </a:spcBef>
              <a:buFont typeface="Wingdings" pitchFamily="2" charset="2"/>
              <a:buChar char="q"/>
              <a:defRPr/>
            </a:pPr>
            <a:r>
              <a:rPr lang="en-US" sz="2400" dirty="0" smtClean="0"/>
              <a:t>Specialization:</a:t>
            </a:r>
          </a:p>
          <a:p>
            <a:pPr marL="252000">
              <a:spcBef>
                <a:spcPts val="400"/>
              </a:spcBef>
              <a:buNone/>
              <a:defRPr/>
            </a:pPr>
            <a:endParaRPr lang="el-GR" sz="2000" dirty="0" smtClean="0">
              <a:solidFill>
                <a:schemeClr val="accent1">
                  <a:lumMod val="50000"/>
                </a:schemeClr>
              </a:solidFill>
              <a:latin typeface="Calibri" pitchFamily="34" charset="0"/>
            </a:endParaRPr>
          </a:p>
          <a:p>
            <a:pPr>
              <a:spcBef>
                <a:spcPts val="400"/>
              </a:spcBef>
              <a:buNone/>
              <a:defRPr/>
            </a:pPr>
            <a:endParaRPr lang="el-GR" sz="2000" dirty="0">
              <a:latin typeface="Calibri" pitchFamily="34" charset="0"/>
            </a:endParaRPr>
          </a:p>
        </p:txBody>
      </p:sp>
      <p:graphicFrame>
        <p:nvGraphicFramePr>
          <p:cNvPr id="4" name="Chart 3"/>
          <p:cNvGraphicFramePr/>
          <p:nvPr/>
        </p:nvGraphicFramePr>
        <p:xfrm>
          <a:off x="1226586" y="1923393"/>
          <a:ext cx="6719234" cy="411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842" y="0"/>
            <a:ext cx="8135006" cy="1143000"/>
          </a:xfrm>
        </p:spPr>
        <p:txBody>
          <a:bodyPr bIns="91440" anchor="b" anchorCtr="0">
            <a:normAutofit fontScale="90000"/>
          </a:bodyPr>
          <a:lstStyle/>
          <a:p>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A. CVET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PARTICIPANTS MAIN SURVEY RESULTS</a:t>
            </a:r>
            <a:endParaRPr lang="el-GR" sz="3500" i="1" u="sng"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2" name="Content Placeholder 1"/>
          <p:cNvSpPr>
            <a:spLocks noGrp="1"/>
          </p:cNvSpPr>
          <p:nvPr>
            <p:ph sz="quarter" idx="1"/>
          </p:nvPr>
        </p:nvSpPr>
        <p:spPr>
          <a:xfrm>
            <a:off x="472966" y="1213944"/>
            <a:ext cx="7780137" cy="4967315"/>
          </a:xfrm>
        </p:spPr>
        <p:txBody>
          <a:bodyPr>
            <a:noAutofit/>
          </a:bodyPr>
          <a:lstStyle/>
          <a:p>
            <a:pPr marL="252000" algn="just">
              <a:spcBef>
                <a:spcPts val="400"/>
              </a:spcBef>
              <a:buFont typeface="Wingdings" pitchFamily="2" charset="2"/>
              <a:buChar char="q"/>
              <a:defRPr/>
            </a:pPr>
            <a:r>
              <a:rPr lang="en-US" sz="2400" b="1" dirty="0" smtClean="0"/>
              <a:t>More </a:t>
            </a:r>
            <a:r>
              <a:rPr lang="en-US" sz="2400" b="1" dirty="0" smtClean="0"/>
              <a:t>than 90% </a:t>
            </a:r>
            <a:r>
              <a:rPr lang="en-US" sz="2400" dirty="0" smtClean="0"/>
              <a:t>of the participants were satisfied from the quality of the program and that it met their expectations;</a:t>
            </a:r>
          </a:p>
          <a:p>
            <a:pPr marL="252000" algn="just">
              <a:spcBef>
                <a:spcPts val="400"/>
              </a:spcBef>
              <a:buFont typeface="Wingdings" pitchFamily="2" charset="2"/>
              <a:buChar char="q"/>
              <a:defRPr/>
            </a:pPr>
            <a:endParaRPr lang="en-GB" sz="2400" dirty="0" smtClean="0"/>
          </a:p>
          <a:p>
            <a:pPr marL="252000" algn="just">
              <a:spcBef>
                <a:spcPts val="400"/>
              </a:spcBef>
              <a:buFont typeface="Wingdings" pitchFamily="2" charset="2"/>
              <a:buChar char="q"/>
              <a:defRPr/>
            </a:pPr>
            <a:r>
              <a:rPr lang="en-US" sz="2400" dirty="0" smtClean="0"/>
              <a:t>Similarly high percentage of the students was satisfied in terms of content and organization of the </a:t>
            </a:r>
            <a:r>
              <a:rPr lang="en-US" sz="2400" dirty="0" smtClean="0"/>
              <a:t>programmes;</a:t>
            </a:r>
          </a:p>
          <a:p>
            <a:pPr marL="252000" algn="just">
              <a:spcBef>
                <a:spcPts val="400"/>
              </a:spcBef>
              <a:buFont typeface="Wingdings" pitchFamily="2" charset="2"/>
              <a:buChar char="q"/>
              <a:defRPr/>
            </a:pPr>
            <a:endParaRPr lang="en-US" sz="2400" dirty="0" smtClean="0"/>
          </a:p>
          <a:p>
            <a:pPr marL="252000" algn="just">
              <a:spcBef>
                <a:spcPts val="400"/>
              </a:spcBef>
              <a:buFont typeface="Wingdings" pitchFamily="2" charset="2"/>
              <a:buChar char="q"/>
              <a:defRPr/>
            </a:pPr>
            <a:r>
              <a:rPr lang="en-US" sz="2400" dirty="0" smtClean="0"/>
              <a:t>CVET </a:t>
            </a:r>
            <a:r>
              <a:rPr lang="en-US" sz="2400" dirty="0" smtClean="0"/>
              <a:t>participants evaluated the internship opportunities provided, with </a:t>
            </a:r>
            <a:r>
              <a:rPr lang="en-US" sz="2400" b="1" dirty="0" smtClean="0"/>
              <a:t>the 85% of </a:t>
            </a:r>
            <a:r>
              <a:rPr lang="en-US" sz="2400" dirty="0" smtClean="0"/>
              <a:t>them being satisfied. </a:t>
            </a:r>
            <a:endParaRPr lang="en-US" sz="2400" dirty="0" smtClean="0"/>
          </a:p>
          <a:p>
            <a:pPr marL="252000" algn="just">
              <a:spcBef>
                <a:spcPts val="400"/>
              </a:spcBef>
              <a:buFont typeface="Wingdings" pitchFamily="2" charset="2"/>
              <a:buChar char="q"/>
              <a:defRPr/>
            </a:pPr>
            <a:endParaRPr lang="en-US" sz="2400" dirty="0" smtClean="0"/>
          </a:p>
          <a:p>
            <a:pPr marL="252000" algn="just">
              <a:spcBef>
                <a:spcPts val="400"/>
              </a:spcBef>
              <a:buFont typeface="Wingdings" pitchFamily="2" charset="2"/>
              <a:buChar char="q"/>
              <a:defRPr/>
            </a:pPr>
            <a:r>
              <a:rPr lang="en-US" sz="2400" b="1" dirty="0" smtClean="0"/>
              <a:t>Almost </a:t>
            </a:r>
            <a:r>
              <a:rPr lang="en-US" sz="2400" b="1" dirty="0" smtClean="0"/>
              <a:t>80% </a:t>
            </a:r>
            <a:r>
              <a:rPr lang="en-US" sz="2400" dirty="0" smtClean="0"/>
              <a:t>of the students believe that the programs cover the needs of the labor market. </a:t>
            </a:r>
            <a:r>
              <a:rPr lang="en-US" sz="2400" b="1" dirty="0" smtClean="0"/>
              <a:t>Nearly </a:t>
            </a:r>
            <a:r>
              <a:rPr lang="en-US" sz="2400" b="1" dirty="0" smtClean="0"/>
              <a:t>75% </a:t>
            </a:r>
            <a:r>
              <a:rPr lang="en-US" sz="2400" dirty="0" smtClean="0"/>
              <a:t>of the students stated that the program contributes to the acquisition of specialized knowledge and skills and </a:t>
            </a:r>
            <a:r>
              <a:rPr lang="en-US" sz="2400" b="1" dirty="0" smtClean="0"/>
              <a:t>60%</a:t>
            </a:r>
            <a:r>
              <a:rPr lang="en-US" sz="2400" dirty="0" smtClean="0"/>
              <a:t> to the improvement of already existing professional knowledge and </a:t>
            </a:r>
            <a:r>
              <a:rPr lang="en-US" sz="2400" dirty="0" smtClean="0"/>
              <a:t>skills. </a:t>
            </a:r>
            <a:endParaRPr lang="el-GR" sz="2400" dirty="0" smtClean="0"/>
          </a:p>
          <a:p>
            <a:pPr marL="252000" algn="just">
              <a:spcBef>
                <a:spcPts val="400"/>
              </a:spcBef>
              <a:buFont typeface="Wingdings" pitchFamily="2" charset="2"/>
              <a:buChar char="q"/>
              <a:defRPr/>
            </a:pPr>
            <a:endParaRPr lang="el-GR" sz="2400" dirty="0" smtClean="0"/>
          </a:p>
          <a:p>
            <a:pPr marL="252000">
              <a:spcBef>
                <a:spcPts val="400"/>
              </a:spcBef>
              <a:buFont typeface="Wingdings" pitchFamily="2" charset="2"/>
              <a:buChar char="q"/>
              <a:defRPr/>
            </a:pPr>
            <a:endParaRPr lang="en-US" sz="2000" dirty="0" smtClean="0"/>
          </a:p>
          <a:p>
            <a:pPr marL="252000">
              <a:spcBef>
                <a:spcPts val="400"/>
              </a:spcBef>
              <a:buNone/>
              <a:defRPr/>
            </a:pPr>
            <a:endParaRPr lang="el-GR" sz="2000" dirty="0" smtClean="0">
              <a:solidFill>
                <a:schemeClr val="accent1">
                  <a:lumMod val="50000"/>
                </a:schemeClr>
              </a:solidFill>
              <a:latin typeface="Calibri" pitchFamily="34" charset="0"/>
            </a:endParaRPr>
          </a:p>
          <a:p>
            <a:pPr>
              <a:spcBef>
                <a:spcPts val="400"/>
              </a:spcBef>
              <a:buNone/>
              <a:defRPr/>
            </a:pPr>
            <a:endParaRPr lang="el-GR" sz="20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842" y="0"/>
            <a:ext cx="8135006" cy="1143000"/>
          </a:xfrm>
        </p:spPr>
        <p:txBody>
          <a:bodyPr bIns="91440" anchor="b" anchorCtr="0">
            <a:normAutofit fontScale="90000"/>
          </a:bodyPr>
          <a:lstStyle/>
          <a:p>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B. CVET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INSITUTIONS</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 </a:t>
            </a:r>
            <a:r>
              <a:rPr lang="en-US" sz="3500" i="1" u="sng" dirty="0" smtClean="0">
                <a:solidFill>
                  <a:schemeClr val="accent1">
                    <a:lumMod val="75000"/>
                  </a:schemeClr>
                </a:solidFill>
                <a:effectLst>
                  <a:outerShdw blurRad="38100" dist="38100" dir="2700000" algn="tl">
                    <a:srgbClr val="000000">
                      <a:alpha val="43137"/>
                    </a:srgbClr>
                  </a:outerShdw>
                </a:effectLst>
                <a:latin typeface="Calibri" pitchFamily="34" charset="0"/>
              </a:rPr>
              <a:t>MAIN SURVEY RESULTS</a:t>
            </a:r>
            <a:endParaRPr lang="el-GR" sz="3500" i="1" u="sng"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2" name="Content Placeholder 1"/>
          <p:cNvSpPr>
            <a:spLocks noGrp="1"/>
          </p:cNvSpPr>
          <p:nvPr>
            <p:ph sz="quarter" idx="1"/>
          </p:nvPr>
        </p:nvSpPr>
        <p:spPr>
          <a:xfrm>
            <a:off x="472966" y="1324303"/>
            <a:ext cx="7780137" cy="4967315"/>
          </a:xfrm>
        </p:spPr>
        <p:txBody>
          <a:bodyPr>
            <a:noAutofit/>
          </a:bodyPr>
          <a:lstStyle/>
          <a:p>
            <a:r>
              <a:rPr lang="en-US" sz="2100" b="1" dirty="0" smtClean="0"/>
              <a:t>16 </a:t>
            </a:r>
            <a:r>
              <a:rPr lang="en-US" sz="2100" b="1" dirty="0" smtClean="0"/>
              <a:t>schools </a:t>
            </a:r>
            <a:r>
              <a:rPr lang="en-US" sz="2100" dirty="0" smtClean="0"/>
              <a:t>participated in total from all of the cities of Cyprus.  </a:t>
            </a:r>
            <a:endParaRPr lang="en-US" sz="2100" dirty="0" smtClean="0"/>
          </a:p>
          <a:p>
            <a:endParaRPr lang="en-US" sz="2000" dirty="0" smtClean="0"/>
          </a:p>
          <a:p>
            <a:pPr algn="just"/>
            <a:r>
              <a:rPr lang="en-US" sz="2000" b="1" u="sng" dirty="0" smtClean="0"/>
              <a:t>Information to the public: </a:t>
            </a:r>
            <a:r>
              <a:rPr lang="en-US" sz="2100" dirty="0" smtClean="0"/>
              <a:t>The most common ways of informing the public, based on the school officers, are internet and family-friends with a percentage of 71,4% for </a:t>
            </a:r>
            <a:r>
              <a:rPr lang="en-US" sz="2100" dirty="0" smtClean="0"/>
              <a:t>both.</a:t>
            </a:r>
          </a:p>
          <a:p>
            <a:endParaRPr lang="en-US" sz="2000" dirty="0" smtClean="0"/>
          </a:p>
          <a:p>
            <a:endParaRPr lang="el-GR" sz="2000" dirty="0" smtClean="0"/>
          </a:p>
          <a:p>
            <a:pPr>
              <a:spcBef>
                <a:spcPts val="400"/>
              </a:spcBef>
              <a:buNone/>
              <a:defRPr/>
            </a:pPr>
            <a:endParaRPr lang="el-GR" sz="2000" dirty="0">
              <a:latin typeface="Calibri" pitchFamily="34" charset="0"/>
            </a:endParaRPr>
          </a:p>
        </p:txBody>
      </p:sp>
      <p:graphicFrame>
        <p:nvGraphicFramePr>
          <p:cNvPr id="4" name="Chart 3"/>
          <p:cNvGraphicFramePr/>
          <p:nvPr/>
        </p:nvGraphicFramePr>
        <p:xfrm>
          <a:off x="882869" y="3247697"/>
          <a:ext cx="7315200" cy="31373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2251</TotalTime>
  <Words>1146</Words>
  <Application>Microsoft Office PowerPoint</Application>
  <PresentationFormat>On-screen Show (4:3)</PresentationFormat>
  <Paragraphs>89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Comprehensive policy frameworks for continuing VET: Reform of Continuing Vocational Education and Training Systems (Re-CVET)  </vt:lpstr>
      <vt:lpstr>SURVEY  MAIN ELEMENTS </vt:lpstr>
      <vt:lpstr>ADVANTAGES, DISADVANTAGES AND SUGGESTIONS ( 1/3) </vt:lpstr>
      <vt:lpstr>ADVANTAGES, DISADVANTAGES AND SUGGESTIONS ( 2/3) </vt:lpstr>
      <vt:lpstr>ADVANTAGES, DISADVANTAGES AND SUGGESTIONS  (3/3) </vt:lpstr>
      <vt:lpstr>A. CVET PARTICIPANTS MAIN SURVEY RESULTS </vt:lpstr>
      <vt:lpstr>A. CVET PARTICIPANTS MAIN SURVEY RESULTS</vt:lpstr>
      <vt:lpstr>A. CVET PARTICIPANTS MAIN SURVEY RESULTS</vt:lpstr>
      <vt:lpstr>B. CVET INSITUTIONS MAIN SURVEY RESULTS</vt:lpstr>
      <vt:lpstr>B. CVET INSITUTIONS MAIN SURVEY RESULTS</vt:lpstr>
      <vt:lpstr>B. CVET INSITUTIONS MAIN SURVEY RESULTS</vt:lpstr>
      <vt:lpstr>C. CVET AUTHORITIES MAIN SURVEY RESULTS</vt:lpstr>
      <vt:lpstr>C. CVET AUTHORITIES MAIN SURVEY RESULTS</vt:lpstr>
      <vt:lpstr>C. CVET AUTHORITIES MAIN SURVEY RESULTS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User3</cp:lastModifiedBy>
  <cp:revision>85</cp:revision>
  <dcterms:created xsi:type="dcterms:W3CDTF">2014-09-16T21:41:51Z</dcterms:created>
  <dcterms:modified xsi:type="dcterms:W3CDTF">2016-06-14T08:27:12Z</dcterms:modified>
</cp:coreProperties>
</file>