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77" r:id="rId5"/>
    <p:sldId id="404" r:id="rId6"/>
    <p:sldId id="398" r:id="rId7"/>
    <p:sldId id="399" r:id="rId8"/>
    <p:sldId id="402" r:id="rId9"/>
    <p:sldId id="406" r:id="rId10"/>
    <p:sldId id="394" r:id="rId11"/>
    <p:sldId id="397" r:id="rId12"/>
    <p:sldId id="401" r:id="rId13"/>
  </p:sldIdLst>
  <p:sldSz cx="9906000" cy="6858000" type="A4"/>
  <p:notesSz cx="6883400" cy="9906000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5pPr>
    <a:lvl6pPr marL="2286000" algn="l" defTabSz="914400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6pPr>
    <a:lvl7pPr marL="2743200" algn="l" defTabSz="914400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7pPr>
    <a:lvl8pPr marL="3200400" algn="l" defTabSz="914400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8pPr>
    <a:lvl9pPr marL="3657600" algn="l" defTabSz="914400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FF9900"/>
    <a:srgbClr val="0080C6"/>
    <a:srgbClr val="FFFFCC"/>
    <a:srgbClr val="FFCC00"/>
    <a:srgbClr val="007E3F"/>
    <a:srgbClr val="333399"/>
    <a:srgbClr val="FF3300"/>
    <a:srgbClr val="FF0000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8746" autoAdjust="0"/>
  </p:normalViewPr>
  <p:slideViewPr>
    <p:cSldViewPr snapToGrid="0" showGuides="1">
      <p:cViewPr>
        <p:scale>
          <a:sx n="100" d="100"/>
          <a:sy n="100" d="100"/>
        </p:scale>
        <p:origin x="-180" y="648"/>
      </p:cViewPr>
      <p:guideLst>
        <p:guide orient="horz" pos="784"/>
        <p:guide pos="1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3" d="100"/>
          <a:sy n="73" d="100"/>
        </p:scale>
        <p:origin x="-1560" y="-102"/>
      </p:cViewPr>
      <p:guideLst>
        <p:guide orient="horz" pos="3120"/>
        <p:guide pos="216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82807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9" tIns="46465" rIns="92929" bIns="46465" numCol="1" anchor="t" anchorCtr="0" compatLnSpc="1">
            <a:prstTxWarp prst="textNoShape">
              <a:avLst/>
            </a:prstTxWarp>
          </a:bodyPr>
          <a:lstStyle>
            <a:lvl1pPr defTabSz="929993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001" y="0"/>
            <a:ext cx="2982807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9" tIns="46465" rIns="92929" bIns="46465" numCol="1" anchor="t" anchorCtr="0" compatLnSpc="1">
            <a:prstTxWarp prst="textNoShape">
              <a:avLst/>
            </a:prstTxWarp>
          </a:bodyPr>
          <a:lstStyle>
            <a:lvl1pPr algn="r" defTabSz="929993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10147"/>
            <a:ext cx="2982807" cy="49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9" tIns="46465" rIns="92929" bIns="46465" numCol="1" anchor="b" anchorCtr="0" compatLnSpc="1">
            <a:prstTxWarp prst="textNoShape">
              <a:avLst/>
            </a:prstTxWarp>
          </a:bodyPr>
          <a:lstStyle>
            <a:lvl1pPr defTabSz="929993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001" y="9410147"/>
            <a:ext cx="2982807" cy="49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9" tIns="46465" rIns="92929" bIns="46465" numCol="1" anchor="b" anchorCtr="0" compatLnSpc="1">
            <a:prstTxWarp prst="textNoShape">
              <a:avLst/>
            </a:prstTxWarp>
          </a:bodyPr>
          <a:lstStyle>
            <a:lvl1pPr algn="r" defTabSz="929993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475E0C6D-2B53-4FDB-BF2C-78092FB2B1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19195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82807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9" tIns="46465" rIns="92929" bIns="46465" numCol="1" anchor="t" anchorCtr="0" compatLnSpc="1">
            <a:prstTxWarp prst="textNoShape">
              <a:avLst/>
            </a:prstTxWarp>
          </a:bodyPr>
          <a:lstStyle>
            <a:lvl1pPr defTabSz="929993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001" y="0"/>
            <a:ext cx="2982807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9" tIns="46465" rIns="92929" bIns="46465" numCol="1" anchor="t" anchorCtr="0" compatLnSpc="1">
            <a:prstTxWarp prst="textNoShape">
              <a:avLst/>
            </a:prstTxWarp>
          </a:bodyPr>
          <a:lstStyle>
            <a:lvl1pPr algn="r" defTabSz="929993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2000" y="744538"/>
            <a:ext cx="5364163" cy="3713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340" y="4705076"/>
            <a:ext cx="5506720" cy="44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9" tIns="46465" rIns="92929" bIns="46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10147"/>
            <a:ext cx="2982807" cy="49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9" tIns="46465" rIns="92929" bIns="46465" numCol="1" anchor="b" anchorCtr="0" compatLnSpc="1">
            <a:prstTxWarp prst="textNoShape">
              <a:avLst/>
            </a:prstTxWarp>
          </a:bodyPr>
          <a:lstStyle>
            <a:lvl1pPr defTabSz="929993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001" y="9410147"/>
            <a:ext cx="2982807" cy="49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9" tIns="46465" rIns="92929" bIns="46465" numCol="1" anchor="b" anchorCtr="0" compatLnSpc="1">
            <a:prstTxWarp prst="textNoShape">
              <a:avLst/>
            </a:prstTxWarp>
          </a:bodyPr>
          <a:lstStyle>
            <a:lvl1pPr algn="r" defTabSz="929993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9AE58AA2-7774-4C51-BA74-587EBF68F25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758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78443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FB2A9-13C5-495F-A293-C9B55D63671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92436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FB2A9-13C5-495F-A293-C9B55D63671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92436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01C1E-EDD2-40CD-8CAF-F5C7E7B5D00C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0413" y="744538"/>
            <a:ext cx="5362575" cy="3713162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88535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88535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29537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885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442" y="0"/>
            <a:ext cx="992044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27" t="583" r="12866"/>
          <a:stretch/>
        </p:blipFill>
        <p:spPr>
          <a:xfrm>
            <a:off x="0" y="989012"/>
            <a:ext cx="4610100" cy="5873927"/>
          </a:xfrm>
          <a:prstGeom prst="rect">
            <a:avLst/>
          </a:prstGeom>
        </p:spPr>
      </p:pic>
      <p:sp>
        <p:nvSpPr>
          <p:cNvPr id="390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736600" y="6245225"/>
            <a:ext cx="23114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F863E-418F-444D-893A-14FF4DCBF084}" type="datetime1">
              <a:rPr lang="en-GB" smtClean="0"/>
              <a:pPr/>
              <a:t>23/11/2016</a:t>
            </a:fld>
            <a:endParaRPr lang="en-GB" dirty="0"/>
          </a:p>
        </p:txBody>
      </p:sp>
      <p:sp>
        <p:nvSpPr>
          <p:cNvPr id="39015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5F56CD-7EFE-4DED-BB3B-9194CCA948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90154" name="Rectangle 10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55650" y="2155825"/>
            <a:ext cx="8420100" cy="1470025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</a:t>
            </a: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5105400" y="989012"/>
            <a:ext cx="4800600" cy="5868988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4610100" y="1223971"/>
            <a:ext cx="1446234" cy="5418129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4442" y="0"/>
            <a:ext cx="9920442" cy="989013"/>
          </a:xfrm>
          <a:prstGeom prst="rect">
            <a:avLst/>
          </a:prstGeom>
          <a:solidFill>
            <a:srgbClr val="0080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bg1"/>
              </a:solidFill>
            </a:endParaRPr>
          </a:p>
        </p:txBody>
      </p:sp>
      <p:pic>
        <p:nvPicPr>
          <p:cNvPr id="11" name="Picture 5" descr="LOGO CE-EN-NEG-quadri.ai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4162" y="170115"/>
            <a:ext cx="1243232" cy="124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/>
        </p:nvSpPr>
        <p:spPr>
          <a:xfrm>
            <a:off x="4610100" y="1187971"/>
            <a:ext cx="504000" cy="36000"/>
          </a:xfrm>
          <a:prstGeom prst="rect">
            <a:avLst/>
          </a:prstGeom>
          <a:solidFill>
            <a:srgbClr val="0080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ln>
                <a:noFill/>
              </a:ln>
              <a:noFill/>
              <a:effectLst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D0859E-E382-4C81-A158-758344177B04}" type="datetime1">
              <a:rPr lang="en-GB"/>
              <a:pPr/>
              <a:t>23/11/2016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B798C-B9CB-4CA1-8969-ABDCD36B5CD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2500" y="184150"/>
            <a:ext cx="2336800" cy="573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184150"/>
            <a:ext cx="6858000" cy="573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FA01F2-6CF7-449D-897B-AC26AC699E70}" type="datetime1">
              <a:rPr lang="en-GB"/>
              <a:pPr/>
              <a:t>23/11/2016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2FFC8-8C46-46D9-8EE8-A39196D58EA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AFF290-009D-4FF7-9425-A3210BC180DA}" type="datetime1">
              <a:rPr lang="en-GB"/>
              <a:pPr/>
              <a:t>23/11/2016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D3809-15FD-45C1-8290-613EA603253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-14442" y="0"/>
            <a:ext cx="9920442" cy="989013"/>
          </a:xfrm>
          <a:prstGeom prst="rect">
            <a:avLst/>
          </a:prstGeom>
          <a:solidFill>
            <a:srgbClr val="0080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bg1"/>
              </a:solidFill>
            </a:endParaRPr>
          </a:p>
        </p:txBody>
      </p:sp>
      <p:pic>
        <p:nvPicPr>
          <p:cNvPr id="8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162" y="170115"/>
            <a:ext cx="1243232" cy="124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4610100" y="1187971"/>
            <a:ext cx="504000" cy="36000"/>
          </a:xfrm>
          <a:prstGeom prst="rect">
            <a:avLst/>
          </a:prstGeom>
          <a:solidFill>
            <a:srgbClr val="0080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ln>
                <a:noFill/>
              </a:ln>
              <a:noFill/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01426" y="1223970"/>
            <a:ext cx="736429" cy="147629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-14442" y="989013"/>
            <a:ext cx="4624542" cy="45719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5114100" y="989013"/>
            <a:ext cx="4791900" cy="45719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sym typeface="Webdings" pitchFamily="18" charset="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8138E0-F20A-4B24-B8BE-C83B9EAF722F}" type="datetime1">
              <a:rPr lang="en-GB"/>
              <a:pPr/>
              <a:t>23/11/2016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45DE9-AC3F-44C1-95C0-7AAC7EF9B19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397000"/>
            <a:ext cx="4597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1900" y="1397000"/>
            <a:ext cx="4597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AEA9E-4A58-4BD5-95EA-B2C541133775}" type="datetime1">
              <a:rPr lang="en-GB"/>
              <a:pPr/>
              <a:t>23/11/2016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B57D-54F0-4CA3-B1C8-F6647995F43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6D65A-BC9D-4C05-B1AB-C6C58744ABAF}" type="datetime1">
              <a:rPr lang="en-GB"/>
              <a:pPr/>
              <a:t>23/11/2016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E3A59-18ED-4AD6-91AC-7C9FEF139AD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AFD22F-B990-4D8A-B567-FBBC86254984}" type="datetime1">
              <a:rPr lang="en-GB"/>
              <a:pPr/>
              <a:t>23/11/2016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42EE6-6945-4E77-9814-D5F27BE04E7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9E3BE-5F8D-4C65-92B1-8D62C0531271}" type="datetime1">
              <a:rPr lang="en-GB"/>
              <a:pPr/>
              <a:t>23/11/2016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B9251-4108-4C29-B24D-E72DA1D0842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F6510-F945-484F-8B7F-4CB7891052F1}" type="datetime1">
              <a:rPr lang="en-GB"/>
              <a:pPr/>
              <a:t>23/11/2016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3CF04-CAC7-41C7-BB6D-AE2B09DA16A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B73D37-3EF2-4B2E-B7D6-02BBD8DBF88D}" type="datetime1">
              <a:rPr lang="en-GB"/>
              <a:pPr/>
              <a:t>23/11/2016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89AFF-A588-499A-BCEF-02E3C2F0D7D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" y="1968500"/>
            <a:ext cx="9448800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6688" y="6467475"/>
            <a:ext cx="1873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808080"/>
                </a:solidFill>
              </a:defRPr>
            </a:lvl1pPr>
          </a:lstStyle>
          <a:p>
            <a:fld id="{D33FC47D-E9E8-4F21-9715-CEB98CB80064}" type="datetime1">
              <a:rPr lang="en-GB" smtClean="0"/>
              <a:pPr/>
              <a:t>23/11/2016</a:t>
            </a:fld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6747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rgbClr val="808080"/>
                </a:solidFill>
              </a:defRPr>
            </a:lvl1pPr>
          </a:lstStyle>
          <a:p>
            <a:fld id="{80D64338-6FBD-4EC5-8E4B-9AFC0740AC9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1193800"/>
            <a:ext cx="9474199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-14442" y="0"/>
            <a:ext cx="9920442" cy="989013"/>
          </a:xfrm>
          <a:prstGeom prst="rect">
            <a:avLst/>
          </a:prstGeom>
          <a:solidFill>
            <a:srgbClr val="0080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bg1"/>
              </a:solidFill>
            </a:endParaRPr>
          </a:p>
        </p:txBody>
      </p:sp>
      <p:pic>
        <p:nvPicPr>
          <p:cNvPr id="12" name="Picture 5" descr="LOGO CE-EN-NEG-quadri.ai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24162" y="170115"/>
            <a:ext cx="1243232" cy="124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4610100" y="1187971"/>
            <a:ext cx="504000" cy="36000"/>
          </a:xfrm>
          <a:prstGeom prst="rect">
            <a:avLst/>
          </a:prstGeom>
          <a:solidFill>
            <a:srgbClr val="0080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ln>
                <a:noFill/>
              </a:ln>
              <a:noFill/>
              <a:effectLst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501426" y="1223970"/>
            <a:ext cx="736429" cy="147629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-14442" y="989013"/>
            <a:ext cx="4624542" cy="45719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5114100" y="989013"/>
            <a:ext cx="4791900" cy="45719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sym typeface="Webdings" pitchFamily="18" charset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366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366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366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.europa.eu/programmes/erasmus-plus/project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acea.ec.europa.eu/erasmus-plus/beneficiaries-space/call-eacea-042015-%E2%80%93-comprehensive-policy-frameworks-for-cvet_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programmes/erasmus-plus/project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social/main.jsp?langId=en&amp;catId=88&amp;eventsId=1115&amp;furtherEvents=y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cap="small" dirty="0"/>
              <a:t/>
            </a:r>
            <a:br>
              <a:rPr lang="en-GB" cap="small" dirty="0"/>
            </a:br>
            <a:r>
              <a:rPr lang="en-GB" cap="small" dirty="0" smtClean="0"/>
              <a:t/>
            </a:r>
            <a:br>
              <a:rPr lang="en-GB" cap="small" dirty="0" smtClean="0"/>
            </a:br>
            <a:r>
              <a:rPr lang="en-GB" cap="small" dirty="0"/>
              <a:t/>
            </a:r>
            <a:br>
              <a:rPr lang="en-GB" cap="small" dirty="0"/>
            </a:br>
            <a:r>
              <a:rPr lang="en-GB" cap="small" dirty="0" smtClean="0"/>
              <a:t/>
            </a:r>
            <a:br>
              <a:rPr lang="en-GB" cap="small" dirty="0" smtClean="0"/>
            </a:br>
            <a:r>
              <a:rPr lang="en-GB" cap="small" dirty="0"/>
              <a:t/>
            </a:r>
            <a:br>
              <a:rPr lang="en-GB" cap="small" dirty="0"/>
            </a:br>
            <a:r>
              <a:rPr lang="en-GB" sz="3200" cap="small" dirty="0">
                <a:solidFill>
                  <a:srgbClr val="FF9900"/>
                </a:solidFill>
              </a:rPr>
              <a:t/>
            </a:r>
            <a:br>
              <a:rPr lang="en-GB" sz="3200" cap="small" dirty="0">
                <a:solidFill>
                  <a:srgbClr val="FF9900"/>
                </a:solidFill>
              </a:rPr>
            </a:br>
            <a:r>
              <a:rPr lang="fr-BE" sz="3200" cap="small" dirty="0" smtClean="0">
                <a:solidFill>
                  <a:srgbClr val="FF9900"/>
                </a:solidFill>
              </a:rPr>
              <a:t/>
            </a:r>
            <a:br>
              <a:rPr lang="fr-BE" sz="3200" cap="small" dirty="0" smtClean="0">
                <a:solidFill>
                  <a:srgbClr val="FF9900"/>
                </a:solidFill>
              </a:rPr>
            </a:br>
            <a:r>
              <a:rPr lang="fr-BE" sz="3200" cap="small" dirty="0" smtClean="0">
                <a:solidFill>
                  <a:srgbClr val="FF9900"/>
                </a:solidFill>
              </a:rPr>
              <a:t>PARTNER MEETING</a:t>
            </a:r>
            <a:r>
              <a:rPr lang="en-GB" dirty="0">
                <a:solidFill>
                  <a:srgbClr val="FF9900"/>
                </a:solidFill>
              </a:rPr>
              <a:t/>
            </a:r>
            <a:br>
              <a:rPr lang="en-GB" dirty="0">
                <a:solidFill>
                  <a:srgbClr val="FF9900"/>
                </a:solidFill>
              </a:rPr>
            </a:br>
            <a:endParaRPr lang="en-GB" dirty="0">
              <a:solidFill>
                <a:srgbClr val="FF9900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0C50-5AE7-4472-BB9D-53EB0A56381D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3095625"/>
            <a:ext cx="9448800" cy="3594543"/>
          </a:xfrm>
        </p:spPr>
        <p:txBody>
          <a:bodyPr/>
          <a:lstStyle/>
          <a:p>
            <a:pPr algn="r"/>
            <a:endParaRPr lang="de-DE" b="1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fr-BE" sz="2400" dirty="0" smtClean="0">
                <a:solidFill>
                  <a:srgbClr val="0080C6"/>
                </a:solidFill>
                <a:latin typeface="Arial" charset="0"/>
                <a:cs typeface="Arial" charset="0"/>
              </a:rPr>
              <a:t>                                       </a:t>
            </a:r>
            <a:r>
              <a:rPr lang="fr-BE" sz="4400" dirty="0" smtClean="0">
                <a:latin typeface="Arial" charset="0"/>
                <a:cs typeface="Arial" charset="0"/>
              </a:rPr>
              <a:t>RE-CVET</a:t>
            </a:r>
            <a:endParaRPr lang="en-GB" sz="4400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GB" sz="2000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charset="0"/>
                <a:cs typeface="Arial" charset="0"/>
              </a:rPr>
              <a:t>Pavol </a:t>
            </a:r>
            <a:r>
              <a:rPr lang="en-GB" sz="2000" dirty="0">
                <a:latin typeface="Arial" charset="0"/>
                <a:cs typeface="Arial" charset="0"/>
              </a:rPr>
              <a:t>Krempasky</a:t>
            </a:r>
          </a:p>
          <a:p>
            <a:pPr marL="0" indent="0">
              <a:buNone/>
            </a:pPr>
            <a:r>
              <a:rPr lang="en-GB" sz="2000" dirty="0" smtClean="0">
                <a:latin typeface="Arial" charset="0"/>
                <a:cs typeface="Arial" charset="0"/>
              </a:rPr>
              <a:t>EACEA - 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Education,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Audiovisual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B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Culture </a:t>
            </a:r>
            <a:r>
              <a:rPr lang="fr-B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Executive</a:t>
            </a:r>
            <a:r>
              <a:rPr lang="fr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Agency </a:t>
            </a:r>
            <a:endParaRPr lang="en-GB" sz="20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fr-BE" sz="2000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fr-BE" sz="2000" dirty="0" smtClean="0">
                <a:latin typeface="Arial" charset="0"/>
                <a:cs typeface="Arial" charset="0"/>
              </a:rPr>
              <a:t>24-25/11/2016 </a:t>
            </a:r>
            <a:r>
              <a:rPr lang="fr-BE" sz="2000" dirty="0" err="1" smtClean="0">
                <a:latin typeface="Arial" charset="0"/>
                <a:cs typeface="Arial" charset="0"/>
              </a:rPr>
              <a:t>Nicosia</a:t>
            </a:r>
            <a:endParaRPr lang="en-GB" sz="2000" dirty="0">
              <a:latin typeface="Arial" charset="0"/>
              <a:cs typeface="Arial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1" y="1325266"/>
            <a:ext cx="9474199" cy="663575"/>
          </a:xfrm>
        </p:spPr>
        <p:txBody>
          <a:bodyPr/>
          <a:lstStyle/>
          <a:p>
            <a:pPr eaLnBrk="1" hangingPunct="1"/>
            <a:r>
              <a:rPr lang="fr-BE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GB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4"/>
          <p:cNvSpPr>
            <a:spLocks noGrp="1" noChangeArrowheads="1"/>
          </p:cNvSpPr>
          <p:nvPr>
            <p:ph idx="1"/>
          </p:nvPr>
        </p:nvSpPr>
        <p:spPr>
          <a:xfrm>
            <a:off x="200472" y="2282849"/>
            <a:ext cx="7488832" cy="3954463"/>
          </a:xfrm>
          <a:noFill/>
        </p:spPr>
        <p:txBody>
          <a:bodyPr anchor="ctr"/>
          <a:lstStyle/>
          <a:p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EACEA – the Agency</a:t>
            </a:r>
          </a:p>
          <a:p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monitoring</a:t>
            </a:r>
          </a:p>
          <a:p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fr-BE" sz="2800" dirty="0" err="1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</a:rPr>
              <a:t> Agenda for Europe</a:t>
            </a:r>
          </a:p>
          <a:p>
            <a:endParaRPr lang="fr-B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7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1" y="1325266"/>
            <a:ext cx="9474199" cy="663575"/>
          </a:xfrm>
        </p:spPr>
        <p:txBody>
          <a:bodyPr/>
          <a:lstStyle/>
          <a:p>
            <a:pPr eaLnBrk="1" hangingPunct="1"/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Education, </a:t>
            </a:r>
            <a:r>
              <a:rPr lang="fr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Audiovisual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 and Culture</a:t>
            </a:r>
            <a:b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Executive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Agency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 (EACEA)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4"/>
          <p:cNvSpPr>
            <a:spLocks noGrp="1" noChangeArrowheads="1"/>
          </p:cNvSpPr>
          <p:nvPr>
            <p:ph idx="1"/>
          </p:nvPr>
        </p:nvSpPr>
        <p:spPr>
          <a:xfrm>
            <a:off x="200472" y="2282849"/>
            <a:ext cx="7488832" cy="3954463"/>
          </a:xfrm>
          <a:noFill/>
        </p:spPr>
        <p:txBody>
          <a:bodyPr anchor="ctr"/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 since January 2006</a:t>
            </a:r>
          </a:p>
          <a:p>
            <a:pPr eaLnBrk="1" hangingPunct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anagement of European funding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Currently one of the largest Executive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Agencies with around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460 staff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Total 2014-2020 budget = €4,809 million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90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5" y="1052736"/>
            <a:ext cx="9474199" cy="663575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EACEA mandate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2014-2020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77280" y="1641748"/>
            <a:ext cx="3898767" cy="1944688"/>
          </a:xfrm>
          <a:solidFill>
            <a:srgbClr val="0077C8"/>
          </a:solidFill>
        </p:spPr>
        <p:txBody>
          <a:bodyPr anchor="ctr"/>
          <a:lstStyle/>
          <a:p>
            <a:pPr algn="ctr" eaLnBrk="1" hangingPunct="1">
              <a:buFontTx/>
              <a:buNone/>
            </a:pP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Erasmus+</a:t>
            </a:r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257800" y="1628800"/>
            <a:ext cx="3898767" cy="1944688"/>
          </a:xfrm>
          <a:prstGeom prst="rect">
            <a:avLst/>
          </a:prstGeom>
          <a:solidFill>
            <a:srgbClr val="6550A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</a:pPr>
            <a:r>
              <a:rPr lang="en-GB" sz="3200" b="1" dirty="0" smtClean="0">
                <a:solidFill>
                  <a:schemeClr val="bg1"/>
                </a:solidFill>
              </a:rPr>
              <a:t>Creative Europe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77280" y="3946748"/>
            <a:ext cx="3898767" cy="1944688"/>
          </a:xfrm>
          <a:prstGeom prst="rect">
            <a:avLst/>
          </a:prstGeom>
          <a:solidFill>
            <a:srgbClr val="ECBA0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</a:pPr>
            <a:r>
              <a:rPr lang="en-GB" sz="2900" b="1" dirty="0" smtClean="0">
                <a:solidFill>
                  <a:schemeClr val="bg1"/>
                </a:solidFill>
              </a:rPr>
              <a:t>Europe for Citizens</a:t>
            </a:r>
            <a:endParaRPr lang="en-GB" sz="2900" b="1" dirty="0">
              <a:solidFill>
                <a:schemeClr val="bg1"/>
              </a:solidFill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257800" y="3933056"/>
            <a:ext cx="3898767" cy="1944688"/>
          </a:xfrm>
          <a:prstGeom prst="rect">
            <a:avLst/>
          </a:prstGeom>
          <a:solidFill>
            <a:srgbClr val="E6007E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</a:pPr>
            <a:r>
              <a:rPr lang="en-GB" sz="3200" b="1" dirty="0" smtClean="0">
                <a:solidFill>
                  <a:schemeClr val="bg1"/>
                </a:solidFill>
              </a:rPr>
              <a:t>EU Aid Volunteers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6735" y="3113846"/>
            <a:ext cx="1838966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€ </a:t>
            </a:r>
            <a:r>
              <a:rPr lang="en-GB" dirty="0" smtClean="0">
                <a:solidFill>
                  <a:schemeClr val="bg1"/>
                </a:solidFill>
              </a:rPr>
              <a:t>3 306 </a:t>
            </a:r>
            <a:r>
              <a:rPr lang="en-GB" dirty="0">
                <a:solidFill>
                  <a:schemeClr val="bg1"/>
                </a:solidFill>
              </a:rPr>
              <a:t>million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257256" y="3113846"/>
            <a:ext cx="1909497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GB" dirty="0">
                <a:solidFill>
                  <a:schemeClr val="bg1"/>
                </a:solidFill>
              </a:rPr>
              <a:t>€ </a:t>
            </a:r>
            <a:r>
              <a:rPr lang="en-GB" dirty="0" smtClean="0">
                <a:solidFill>
                  <a:schemeClr val="bg1"/>
                </a:solidFill>
              </a:rPr>
              <a:t>1 205 </a:t>
            </a:r>
            <a:r>
              <a:rPr lang="en-GB" dirty="0">
                <a:solidFill>
                  <a:schemeClr val="bg1"/>
                </a:solidFill>
              </a:rPr>
              <a:t>million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720752" y="5445224"/>
            <a:ext cx="1625766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GB" dirty="0" smtClean="0">
                <a:solidFill>
                  <a:schemeClr val="bg1"/>
                </a:solidFill>
              </a:rPr>
              <a:t>€ 165 million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01272" y="5405154"/>
            <a:ext cx="1625766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GB" dirty="0">
                <a:solidFill>
                  <a:schemeClr val="bg1"/>
                </a:solidFill>
              </a:rPr>
              <a:t>€ </a:t>
            </a:r>
            <a:r>
              <a:rPr lang="en-GB" dirty="0" smtClean="0">
                <a:solidFill>
                  <a:schemeClr val="bg1"/>
                </a:solidFill>
              </a:rPr>
              <a:t>133 </a:t>
            </a:r>
            <a:r>
              <a:rPr lang="en-GB" dirty="0">
                <a:solidFill>
                  <a:schemeClr val="bg1"/>
                </a:solidFill>
              </a:rPr>
              <a:t>million</a:t>
            </a:r>
          </a:p>
        </p:txBody>
      </p:sp>
    </p:spTree>
    <p:extLst>
      <p:ext uri="{BB962C8B-B14F-4D97-AF65-F5344CB8AC3E}">
        <p14:creationId xmlns:p14="http://schemas.microsoft.com/office/powerpoint/2010/main" xmlns="" val="1379847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667438" y="1476829"/>
            <a:ext cx="4501242" cy="663575"/>
          </a:xfrm>
        </p:spPr>
        <p:txBody>
          <a:bodyPr/>
          <a:lstStyle/>
          <a:p>
            <a:pPr algn="ctr"/>
            <a:r>
              <a:rPr lang="es-ES" altLang="en-US" dirty="0" smtClean="0"/>
              <a:t>  </a:t>
            </a:r>
            <a:endParaRPr lang="en-GB" altLang="en-US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31483711"/>
              </p:ext>
            </p:extLst>
          </p:nvPr>
        </p:nvGraphicFramePr>
        <p:xfrm>
          <a:off x="1600201" y="2303309"/>
          <a:ext cx="6749141" cy="19769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2699"/>
                <a:gridCol w="2212699"/>
                <a:gridCol w="2323743"/>
              </a:tblGrid>
              <a:tr h="988459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800" b="1" dirty="0" err="1" smtClean="0">
                          <a:solidFill>
                            <a:srgbClr val="336699"/>
                          </a:solidFill>
                          <a:latin typeface="+mj-lt"/>
                          <a:ea typeface="+mj-ea"/>
                          <a:cs typeface="+mj-cs"/>
                        </a:rPr>
                        <a:t>Year</a:t>
                      </a:r>
                      <a:endParaRPr lang="en-GB" sz="1800" b="1" dirty="0">
                        <a:solidFill>
                          <a:srgbClr val="336699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10319" marR="10319" marT="95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dirty="0" err="1" smtClean="0">
                          <a:solidFill>
                            <a:srgbClr val="336699"/>
                          </a:solidFill>
                          <a:latin typeface="+mj-lt"/>
                          <a:ea typeface="+mj-ea"/>
                          <a:cs typeface="+mj-cs"/>
                        </a:rPr>
                        <a:t>Received</a:t>
                      </a:r>
                      <a:endParaRPr lang="es-ES" sz="1800" b="1" dirty="0" smtClean="0">
                        <a:solidFill>
                          <a:srgbClr val="336699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Applications </a:t>
                      </a:r>
                    </a:p>
                    <a:p>
                      <a:pPr algn="ctr" fontAlgn="ctr"/>
                      <a:endParaRPr lang="en-GB" sz="1800" b="1" dirty="0">
                        <a:solidFill>
                          <a:srgbClr val="336699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10319" marR="10319" marT="95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dirty="0" smtClean="0">
                          <a:solidFill>
                            <a:srgbClr val="336699"/>
                          </a:solidFill>
                          <a:latin typeface="+mj-lt"/>
                          <a:ea typeface="+mj-ea"/>
                          <a:cs typeface="+mj-cs"/>
                        </a:rPr>
                        <a:t>Selected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Applications</a:t>
                      </a:r>
                    </a:p>
                    <a:p>
                      <a:pPr algn="ctr" fontAlgn="ctr"/>
                      <a:endParaRPr lang="en-GB" sz="1800" b="1" dirty="0">
                        <a:solidFill>
                          <a:srgbClr val="336699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10319" marR="10319" marT="9529" marB="0" anchor="ctr"/>
                </a:tc>
              </a:tr>
              <a:tr h="98845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BE" sz="2400" b="1" kern="1200" dirty="0" smtClean="0">
                          <a:solidFill>
                            <a:srgbClr val="336699"/>
                          </a:solidFill>
                          <a:latin typeface="+mj-lt"/>
                          <a:ea typeface="+mj-ea"/>
                          <a:cs typeface="+mj-cs"/>
                        </a:rPr>
                        <a:t>2015</a:t>
                      </a:r>
                      <a:endParaRPr lang="en-GB" sz="2400" b="1" kern="1200" dirty="0">
                        <a:solidFill>
                          <a:srgbClr val="336699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10319" marR="10319" marT="952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BE" sz="2400" b="1" kern="1200" dirty="0" smtClean="0">
                          <a:solidFill>
                            <a:srgbClr val="336699"/>
                          </a:solidFill>
                          <a:latin typeface="+mj-lt"/>
                          <a:ea typeface="+mj-ea"/>
                          <a:cs typeface="+mj-cs"/>
                        </a:rPr>
                        <a:t>10</a:t>
                      </a:r>
                      <a:endParaRPr lang="en-GB" sz="2400" b="1" kern="1200" dirty="0">
                        <a:solidFill>
                          <a:srgbClr val="336699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10319" marR="10319" marT="952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BE" sz="2400" b="1" kern="1200" dirty="0" smtClean="0">
                          <a:solidFill>
                            <a:srgbClr val="336699"/>
                          </a:solidFill>
                          <a:latin typeface="+mj-lt"/>
                          <a:ea typeface="+mj-ea"/>
                          <a:cs typeface="+mj-cs"/>
                        </a:rPr>
                        <a:t>2</a:t>
                      </a:r>
                      <a:endParaRPr lang="en-GB" sz="2400" b="1" kern="1200" dirty="0">
                        <a:solidFill>
                          <a:srgbClr val="336699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10319" marR="10319" marT="9529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3F2AA-CBCB-4F60-B180-A255CE5B6ECF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517709" y="1426518"/>
            <a:ext cx="5120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9900"/>
                </a:solidFill>
                <a:latin typeface="Tahoma" pitchFamily="34" charset="0"/>
                <a:ea typeface="ＭＳ Ｐゴシック"/>
              </a:rPr>
              <a:t>CVET projects </a:t>
            </a:r>
            <a:r>
              <a:rPr lang="en-GB" b="1" dirty="0">
                <a:solidFill>
                  <a:srgbClr val="FF9900"/>
                </a:solidFill>
                <a:latin typeface="Tahoma" pitchFamily="34" charset="0"/>
                <a:ea typeface="ＭＳ Ｐゴシック"/>
              </a:rPr>
              <a:t>approved in </a:t>
            </a:r>
            <a:r>
              <a:rPr lang="en-GB" b="1" dirty="0" smtClean="0">
                <a:solidFill>
                  <a:srgbClr val="FF9900"/>
                </a:solidFill>
                <a:latin typeface="Tahoma" pitchFamily="34" charset="0"/>
                <a:ea typeface="ＭＳ Ｐゴシック"/>
              </a:rPr>
              <a:t>2015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426106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77615"/>
            <a:ext cx="8362950" cy="470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417" y="1228260"/>
            <a:ext cx="9474199" cy="663575"/>
          </a:xfrm>
        </p:spPr>
        <p:txBody>
          <a:bodyPr/>
          <a:lstStyle/>
          <a:p>
            <a:r>
              <a:rPr lang="en-GB" cap="small" dirty="0"/>
              <a:t/>
            </a:r>
            <a:br>
              <a:rPr lang="en-GB" cap="small" dirty="0"/>
            </a:br>
            <a:r>
              <a:rPr lang="en-GB" cap="small" dirty="0" smtClean="0"/>
              <a:t/>
            </a:r>
            <a:br>
              <a:rPr lang="en-GB" cap="small" dirty="0" smtClean="0"/>
            </a:br>
            <a:r>
              <a:rPr lang="en-GB" cap="small" dirty="0" smtClean="0"/>
              <a:t/>
            </a:r>
            <a:br>
              <a:rPr lang="en-GB" cap="small" dirty="0" smtClean="0"/>
            </a:br>
            <a:r>
              <a:rPr lang="en-GB" cap="small" dirty="0" smtClean="0"/>
              <a:t/>
            </a:r>
            <a:br>
              <a:rPr lang="en-GB" cap="small" dirty="0" smtClean="0"/>
            </a:br>
            <a:r>
              <a:rPr lang="en-GB" cap="small" dirty="0" smtClean="0">
                <a:solidFill>
                  <a:srgbClr val="FFC000"/>
                </a:solidFill>
              </a:rPr>
              <a:t>Erasmus+ dissemination platform</a:t>
            </a:r>
            <a:r>
              <a:rPr lang="en-GB" dirty="0">
                <a:solidFill>
                  <a:srgbClr val="FF9900"/>
                </a:solidFill>
                <a:latin typeface="Tahoma" pitchFamily="34" charset="0"/>
                <a:ea typeface="ＭＳ Ｐゴシック"/>
                <a:cs typeface="ＭＳ Ｐゴシック"/>
              </a:rPr>
              <a:t/>
            </a:r>
            <a:br>
              <a:rPr lang="en-GB" dirty="0">
                <a:solidFill>
                  <a:srgbClr val="FF9900"/>
                </a:solidFill>
                <a:latin typeface="Tahoma" pitchFamily="34" charset="0"/>
                <a:ea typeface="ＭＳ Ｐゴシック"/>
                <a:cs typeface="ＭＳ Ｐゴシック"/>
              </a:rPr>
            </a:br>
            <a:r>
              <a:rPr lang="en-GB" dirty="0">
                <a:solidFill>
                  <a:srgbClr val="FF9900"/>
                </a:solidFill>
                <a:latin typeface="Tahoma" pitchFamily="34" charset="0"/>
                <a:ea typeface="ＭＳ Ｐゴシック"/>
                <a:cs typeface="ＭＳ Ｐゴシック"/>
              </a:rPr>
              <a:t/>
            </a:r>
            <a:br>
              <a:rPr lang="en-GB" dirty="0">
                <a:solidFill>
                  <a:srgbClr val="FF9900"/>
                </a:solidFill>
                <a:latin typeface="Tahoma" pitchFamily="34" charset="0"/>
                <a:ea typeface="ＭＳ Ｐゴシック"/>
                <a:cs typeface="ＭＳ Ｐゴシック"/>
              </a:rPr>
            </a:br>
            <a:r>
              <a:rPr lang="en-GB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 smtClean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</a:t>
            </a:r>
            <a:r>
              <a:rPr lang="en-GB" cap="small" dirty="0"/>
              <a:t/>
            </a:r>
            <a:br>
              <a:rPr lang="en-GB" cap="small" dirty="0"/>
            </a:br>
            <a:r>
              <a:rPr lang="en-GB" dirty="0">
                <a:solidFill>
                  <a:srgbClr val="FF9900"/>
                </a:solidFill>
              </a:rPr>
              <a:t/>
            </a:r>
            <a:br>
              <a:rPr lang="en-GB" dirty="0">
                <a:solidFill>
                  <a:srgbClr val="FF9900"/>
                </a:solidFill>
              </a:rPr>
            </a:br>
            <a:endParaRPr lang="en-GB" dirty="0">
              <a:solidFill>
                <a:srgbClr val="FF9900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0C50-5AE7-4472-BB9D-53EB0A56381D}" type="slidenum">
              <a:rPr lang="en-GB"/>
              <a:pPr/>
              <a:t>6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6102" y="1518463"/>
            <a:ext cx="9448800" cy="4691837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fr-BE" sz="2000" dirty="0" smtClean="0">
                <a:hlinkClick r:id="rId4"/>
              </a:rPr>
              <a:t>http</a:t>
            </a:r>
            <a:r>
              <a:rPr lang="fr-BE" sz="2000" dirty="0">
                <a:hlinkClick r:id="rId4"/>
              </a:rPr>
              <a:t>://ec.europa.eu/programmes/erasmus-plus/projects</a:t>
            </a:r>
            <a:endParaRPr lang="fr-BE" sz="2000" b="1" kern="1200" dirty="0" smtClean="0">
              <a:solidFill>
                <a:srgbClr val="FF0000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algn="just">
              <a:defRPr/>
            </a:pPr>
            <a:endParaRPr lang="en-GB" sz="2000" b="1" kern="1200" dirty="0" smtClean="0">
              <a:solidFill>
                <a:srgbClr val="0070C0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algn="just" eaLnBrk="0" hangingPunct="0">
              <a:buFont typeface="Arial" pitchFamily="34" charset="0"/>
              <a:buChar char="•"/>
              <a:defRPr/>
            </a:pPr>
            <a:endParaRPr lang="en-GB" sz="2400" i="1" dirty="0">
              <a:solidFill>
                <a:srgbClr val="0070C0"/>
              </a:solidFill>
              <a:latin typeface="Arial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5953124" y="4400550"/>
            <a:ext cx="1133475" cy="31432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809750" y="5357812"/>
            <a:ext cx="1905000" cy="37147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524250" y="5543549"/>
            <a:ext cx="3371850" cy="31432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524250" y="5233986"/>
            <a:ext cx="3371850" cy="31432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sym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6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2367" y="1352085"/>
            <a:ext cx="9474199" cy="663575"/>
          </a:xfrm>
        </p:spPr>
        <p:txBody>
          <a:bodyPr/>
          <a:lstStyle/>
          <a:p>
            <a:r>
              <a:rPr lang="en-GB" cap="small" dirty="0"/>
              <a:t/>
            </a:r>
            <a:br>
              <a:rPr lang="en-GB" cap="small" dirty="0"/>
            </a:br>
            <a:r>
              <a:rPr lang="en-GB" cap="small" dirty="0" smtClean="0"/>
              <a:t/>
            </a:r>
            <a:br>
              <a:rPr lang="en-GB" cap="small" dirty="0" smtClean="0"/>
            </a:br>
            <a:r>
              <a:rPr lang="en-GB" cap="small" dirty="0" smtClean="0"/>
              <a:t/>
            </a:r>
            <a:br>
              <a:rPr lang="en-GB" cap="small" dirty="0" smtClean="0"/>
            </a:br>
            <a:r>
              <a:rPr lang="en-GB" cap="small" dirty="0" smtClean="0"/>
              <a:t/>
            </a:r>
            <a:br>
              <a:rPr lang="en-GB" cap="small" dirty="0" smtClean="0"/>
            </a:br>
            <a:r>
              <a:rPr lang="en-GB" dirty="0" smtClean="0">
                <a:solidFill>
                  <a:srgbClr val="FF9900"/>
                </a:solidFill>
                <a:latin typeface="Tahoma" pitchFamily="34" charset="0"/>
                <a:ea typeface="ＭＳ Ｐゴシック"/>
              </a:rPr>
              <a:t>Tips</a:t>
            </a:r>
            <a:r>
              <a:rPr lang="en-GB" dirty="0" smtClean="0">
                <a:solidFill>
                  <a:srgbClr val="FF9900"/>
                </a:solidFill>
                <a:latin typeface="Tahoma" pitchFamily="34" charset="0"/>
                <a:ea typeface="ＭＳ Ｐゴシック"/>
                <a:cs typeface="ＭＳ Ｐゴシック"/>
              </a:rPr>
              <a:t> </a:t>
            </a:r>
            <a:r>
              <a:rPr lang="en-GB" dirty="0">
                <a:solidFill>
                  <a:srgbClr val="FF9900"/>
                </a:solidFill>
                <a:latin typeface="Tahoma" pitchFamily="34" charset="0"/>
                <a:ea typeface="ＭＳ Ｐゴシック"/>
                <a:cs typeface="ＭＳ Ｐゴシック"/>
              </a:rPr>
              <a:t>for reporting</a:t>
            </a:r>
            <a:br>
              <a:rPr lang="en-GB" dirty="0">
                <a:solidFill>
                  <a:srgbClr val="FF9900"/>
                </a:solidFill>
                <a:latin typeface="Tahoma" pitchFamily="34" charset="0"/>
                <a:ea typeface="ＭＳ Ｐゴシック"/>
                <a:cs typeface="ＭＳ Ｐゴシック"/>
              </a:rPr>
            </a:br>
            <a:r>
              <a:rPr lang="en-GB" dirty="0">
                <a:solidFill>
                  <a:srgbClr val="FF9900"/>
                </a:solidFill>
                <a:latin typeface="Tahoma" pitchFamily="34" charset="0"/>
                <a:ea typeface="ＭＳ Ｐゴシック"/>
                <a:cs typeface="ＭＳ Ｐゴシック"/>
              </a:rPr>
              <a:t/>
            </a:r>
            <a:br>
              <a:rPr lang="en-GB" dirty="0">
                <a:solidFill>
                  <a:srgbClr val="FF9900"/>
                </a:solidFill>
                <a:latin typeface="Tahoma" pitchFamily="34" charset="0"/>
                <a:ea typeface="ＭＳ Ｐゴシック"/>
                <a:cs typeface="ＭＳ Ｐゴシック"/>
              </a:rPr>
            </a:br>
            <a:r>
              <a:rPr lang="en-GB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 smtClean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</a:t>
            </a:r>
            <a:r>
              <a:rPr lang="en-GB" cap="small" dirty="0"/>
              <a:t/>
            </a:r>
            <a:br>
              <a:rPr lang="en-GB" cap="small" dirty="0"/>
            </a:br>
            <a:r>
              <a:rPr lang="en-GB" dirty="0">
                <a:solidFill>
                  <a:srgbClr val="FF9900"/>
                </a:solidFill>
              </a:rPr>
              <a:t/>
            </a:r>
            <a:br>
              <a:rPr lang="en-GB" dirty="0">
                <a:solidFill>
                  <a:srgbClr val="FF9900"/>
                </a:solidFill>
              </a:rPr>
            </a:br>
            <a:endParaRPr lang="en-GB" dirty="0">
              <a:solidFill>
                <a:srgbClr val="FF9900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0C50-5AE7-4472-BB9D-53EB0A56381D}" type="slidenum">
              <a:rPr lang="en-GB"/>
              <a:pPr/>
              <a:t>7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6102" y="1327963"/>
            <a:ext cx="9448800" cy="4691837"/>
          </a:xfrm>
        </p:spPr>
        <p:txBody>
          <a:bodyPr/>
          <a:lstStyle/>
          <a:p>
            <a:pPr algn="just">
              <a:defRPr/>
            </a:pPr>
            <a:endParaRPr lang="fr-BE" sz="2000" b="1" kern="1200" dirty="0" smtClean="0">
              <a:solidFill>
                <a:srgbClr val="0080C6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algn="just">
              <a:defRPr/>
            </a:pPr>
            <a:endParaRPr lang="fr-BE" sz="2000" kern="1200" dirty="0" smtClean="0">
              <a:solidFill>
                <a:srgbClr val="0080C6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algn="just">
              <a:defRPr/>
            </a:pPr>
            <a:r>
              <a:rPr lang="fr-BE" sz="2000" kern="1200" dirty="0" smtClean="0">
                <a:solidFill>
                  <a:srgbClr val="0080C6"/>
                </a:solidFill>
                <a:latin typeface="Arial" charset="0"/>
                <a:cs typeface="Arial" charset="0"/>
                <a:sym typeface="Wingdings" pitchFamily="2" charset="2"/>
              </a:rPr>
              <a:t>Information on </a:t>
            </a:r>
            <a:r>
              <a:rPr lang="fr-BE" sz="2000" b="1" kern="1200" dirty="0" smtClean="0">
                <a:solidFill>
                  <a:srgbClr val="0080C6"/>
                </a:solidFill>
                <a:latin typeface="Arial" charset="0"/>
                <a:cs typeface="Arial" charset="0"/>
                <a:sym typeface="Wingdings" pitchFamily="2" charset="2"/>
              </a:rPr>
              <a:t>monitoring - </a:t>
            </a:r>
            <a:r>
              <a:rPr lang="fr-BE" sz="2000" kern="1200" dirty="0">
                <a:solidFill>
                  <a:srgbClr val="0080C6"/>
                </a:solidFill>
                <a:latin typeface="Arial" charset="0"/>
                <a:cs typeface="Arial" charset="0"/>
                <a:sym typeface="Wingdings" pitchFamily="2" charset="2"/>
                <a:hlinkClick r:id="rId3"/>
              </a:rPr>
              <a:t>http://eacea.ec.europa.eu/erasmus-plus/beneficiaries-space/call-eacea-042015-%</a:t>
            </a:r>
            <a:r>
              <a:rPr lang="fr-BE" sz="2000" kern="1200" dirty="0" smtClean="0">
                <a:solidFill>
                  <a:srgbClr val="0080C6"/>
                </a:solidFill>
                <a:latin typeface="Arial" charset="0"/>
                <a:cs typeface="Arial" charset="0"/>
                <a:sym typeface="Wingdings" pitchFamily="2" charset="2"/>
                <a:hlinkClick r:id="rId3"/>
              </a:rPr>
              <a:t>E2%80%93-comprehensive-policy-frameworks-for-cvet_en</a:t>
            </a:r>
            <a:r>
              <a:rPr lang="fr-BE" sz="2000" kern="1200" dirty="0" smtClean="0">
                <a:solidFill>
                  <a:srgbClr val="0080C6"/>
                </a:solidFill>
                <a:latin typeface="Arial" charset="0"/>
                <a:cs typeface="Arial" charset="0"/>
                <a:sym typeface="Wingdings" pitchFamily="2" charset="2"/>
              </a:rPr>
              <a:t>  (page 7-9)</a:t>
            </a:r>
            <a:endParaRPr lang="fr-BE" sz="2000" kern="1200" dirty="0">
              <a:solidFill>
                <a:srgbClr val="0080C6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algn="just">
              <a:defRPr/>
            </a:pPr>
            <a:r>
              <a:rPr lang="fr-BE" sz="2000" b="1" kern="1200" dirty="0" err="1" smtClean="0">
                <a:solidFill>
                  <a:srgbClr val="0080C6"/>
                </a:solidFill>
                <a:latin typeface="Arial" charset="0"/>
                <a:cs typeface="Arial" charset="0"/>
                <a:sym typeface="Wingdings" pitchFamily="2" charset="2"/>
              </a:rPr>
              <a:t>Collect</a:t>
            </a:r>
            <a:r>
              <a:rPr lang="fr-BE" sz="2000" kern="1200" dirty="0" smtClean="0">
                <a:solidFill>
                  <a:srgbClr val="0080C6"/>
                </a:solidFill>
                <a:latin typeface="Arial" charset="0"/>
                <a:cs typeface="Arial" charset="0"/>
                <a:sym typeface="Wingdings" pitchFamily="2" charset="2"/>
              </a:rPr>
              <a:t> info </a:t>
            </a:r>
          </a:p>
          <a:p>
            <a:pPr algn="just">
              <a:defRPr/>
            </a:pPr>
            <a:r>
              <a:rPr lang="en-GB" sz="2000" b="1" kern="1200" dirty="0" smtClean="0">
                <a:solidFill>
                  <a:srgbClr val="0080C6"/>
                </a:solidFill>
                <a:latin typeface="Arial" charset="0"/>
                <a:cs typeface="Arial" charset="0"/>
                <a:sym typeface="Wingdings" pitchFamily="2" charset="2"/>
              </a:rPr>
              <a:t>Use the correct </a:t>
            </a:r>
            <a:r>
              <a:rPr lang="en-GB" sz="2000" kern="1200" dirty="0">
                <a:solidFill>
                  <a:srgbClr val="0080C6"/>
                </a:solidFill>
                <a:latin typeface="Arial" charset="0"/>
                <a:cs typeface="Arial" charset="0"/>
                <a:sym typeface="Wingdings" pitchFamily="2" charset="2"/>
              </a:rPr>
              <a:t>R</a:t>
            </a:r>
            <a:r>
              <a:rPr lang="en-GB" sz="2000" kern="1200" dirty="0" smtClean="0">
                <a:solidFill>
                  <a:srgbClr val="0080C6"/>
                </a:solidFill>
                <a:latin typeface="Arial" charset="0"/>
                <a:cs typeface="Arial" charset="0"/>
                <a:sym typeface="Wingdings" pitchFamily="2" charset="2"/>
              </a:rPr>
              <a:t>eport form (</a:t>
            </a:r>
            <a:r>
              <a:rPr lang="en-GB" sz="2000" b="1" kern="1200" dirty="0" smtClean="0">
                <a:solidFill>
                  <a:srgbClr val="0080C6"/>
                </a:solidFill>
                <a:latin typeface="Arial" charset="0"/>
                <a:cs typeface="Arial" charset="0"/>
                <a:sym typeface="Wingdings" pitchFamily="2" charset="2"/>
              </a:rPr>
              <a:t>e-report</a:t>
            </a:r>
            <a:r>
              <a:rPr lang="en-GB" sz="2000" kern="1200" dirty="0" smtClean="0">
                <a:solidFill>
                  <a:srgbClr val="0080C6"/>
                </a:solidFill>
                <a:latin typeface="Arial" charset="0"/>
                <a:cs typeface="Arial" charset="0"/>
                <a:sym typeface="Wingdings" pitchFamily="2" charset="2"/>
              </a:rPr>
              <a:t> for the final report)</a:t>
            </a:r>
          </a:p>
          <a:p>
            <a:pPr algn="just">
              <a:defRPr/>
            </a:pPr>
            <a:r>
              <a:rPr lang="en-GB" sz="2000" b="1" kern="1200" dirty="0" smtClean="0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Discuss</a:t>
            </a:r>
            <a:r>
              <a:rPr lang="en-GB" sz="2000" kern="1200" dirty="0" smtClean="0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 with beneficiaries, EACEA</a:t>
            </a:r>
          </a:p>
          <a:p>
            <a:pPr algn="just">
              <a:defRPr/>
            </a:pPr>
            <a:r>
              <a:rPr lang="en-GB" sz="2000" kern="1200" dirty="0" smtClean="0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Collect, check, send </a:t>
            </a:r>
            <a:r>
              <a:rPr lang="en-GB" sz="2000" b="1" kern="1200" dirty="0" smtClean="0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supporting documents</a:t>
            </a:r>
            <a:endParaRPr lang="en-GB" sz="2000" kern="1200" dirty="0">
              <a:solidFill>
                <a:srgbClr val="0070C0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algn="just">
              <a:defRPr/>
            </a:pPr>
            <a:r>
              <a:rPr lang="en-GB" sz="2000" kern="1200" dirty="0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Keep </a:t>
            </a:r>
            <a:r>
              <a:rPr lang="en-GB" sz="2000" b="1" kern="1200" dirty="0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all </a:t>
            </a:r>
            <a:r>
              <a:rPr lang="en-GB" sz="2000" b="1" kern="1200" dirty="0" smtClean="0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correspondence</a:t>
            </a:r>
            <a:endParaRPr lang="en-GB" sz="2000" kern="1200" dirty="0">
              <a:solidFill>
                <a:srgbClr val="0070C0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algn="just">
              <a:defRPr/>
            </a:pPr>
            <a:r>
              <a:rPr lang="fr-BE" sz="2000" kern="1200" dirty="0" smtClean="0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Use the </a:t>
            </a:r>
            <a:r>
              <a:rPr lang="fr-BE" sz="2000" b="1" kern="1200" dirty="0" smtClean="0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correct </a:t>
            </a:r>
            <a:r>
              <a:rPr lang="fr-BE" sz="2000" b="1" kern="1200" dirty="0" err="1" smtClean="0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Handbook</a:t>
            </a:r>
            <a:endParaRPr lang="fr-BE" sz="2000" b="1" kern="1200" dirty="0" smtClean="0">
              <a:solidFill>
                <a:srgbClr val="0070C0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algn="just">
              <a:defRPr/>
            </a:pPr>
            <a:r>
              <a:rPr lang="fr-BE" sz="2000" kern="1200" dirty="0" err="1" smtClean="0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Take</a:t>
            </a:r>
            <a:r>
              <a:rPr lang="fr-BE" sz="2000" kern="1200" dirty="0" smtClean="0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fr-BE" sz="2000" kern="1200" dirty="0" err="1" smtClean="0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into</a:t>
            </a:r>
            <a:r>
              <a:rPr lang="fr-BE" sz="2000" kern="1200" dirty="0" smtClean="0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fr-BE" sz="2000" kern="1200" dirty="0" err="1" smtClean="0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account</a:t>
            </a:r>
            <a:r>
              <a:rPr lang="fr-BE" sz="2000" kern="1200" dirty="0" smtClean="0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fr-BE" sz="2000" b="1" kern="1200" dirty="0" err="1" smtClean="0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holidays</a:t>
            </a:r>
            <a:r>
              <a:rPr lang="fr-BE" sz="2000" b="1" kern="1200" dirty="0" smtClean="0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</a:p>
          <a:p>
            <a:pPr algn="just">
              <a:defRPr/>
            </a:pPr>
            <a:r>
              <a:rPr lang="fr-BE" sz="2000" kern="1200" dirty="0" smtClean="0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Use </a:t>
            </a:r>
            <a:r>
              <a:rPr lang="fr-BE" sz="2000" b="1" kern="1200" dirty="0" smtClean="0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logo and </a:t>
            </a:r>
            <a:r>
              <a:rPr lang="fr-BE" sz="2000" b="1" kern="1200" dirty="0" err="1" smtClean="0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disclaimer</a:t>
            </a:r>
            <a:r>
              <a:rPr lang="fr-BE" sz="2000" b="1" kern="1200" dirty="0" smtClean="0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</a:p>
          <a:p>
            <a:pPr algn="just">
              <a:defRPr/>
            </a:pPr>
            <a:r>
              <a:rPr lang="fr-BE" sz="2000" kern="1200" dirty="0" smtClean="0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Update the </a:t>
            </a:r>
            <a:r>
              <a:rPr lang="fr-BE" sz="2000" b="1" kern="1200" dirty="0" err="1" smtClean="0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project's</a:t>
            </a:r>
            <a:r>
              <a:rPr lang="fr-BE" sz="2000" b="1" kern="1200" dirty="0" smtClean="0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 web page</a:t>
            </a:r>
          </a:p>
          <a:p>
            <a:pPr algn="just">
              <a:defRPr/>
            </a:pPr>
            <a:endParaRPr lang="en-GB" sz="2000" b="1" kern="1200" dirty="0" smtClean="0">
              <a:solidFill>
                <a:srgbClr val="0070C0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algn="just" eaLnBrk="0" hangingPunct="0">
              <a:buFont typeface="Arial" pitchFamily="34" charset="0"/>
              <a:buChar char="•"/>
              <a:defRPr/>
            </a:pPr>
            <a:endParaRPr lang="en-GB" sz="2400" i="1" dirty="0">
              <a:solidFill>
                <a:srgbClr val="0070C0"/>
              </a:solidFill>
              <a:latin typeface="Arial" charset="0"/>
              <a:ea typeface="ＭＳ Ｐゴシック" pitchFamily="-111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10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1892" y="1485435"/>
            <a:ext cx="9474199" cy="663575"/>
          </a:xfrm>
        </p:spPr>
        <p:txBody>
          <a:bodyPr/>
          <a:lstStyle/>
          <a:p>
            <a:r>
              <a:rPr lang="en-GB" cap="small" dirty="0"/>
              <a:t/>
            </a:r>
            <a:br>
              <a:rPr lang="en-GB" cap="small" dirty="0"/>
            </a:br>
            <a:r>
              <a:rPr lang="en-GB" cap="small" dirty="0" smtClean="0"/>
              <a:t/>
            </a:r>
            <a:br>
              <a:rPr lang="en-GB" cap="small" dirty="0" smtClean="0"/>
            </a:br>
            <a:r>
              <a:rPr lang="en-GB" cap="small" dirty="0" smtClean="0"/>
              <a:t/>
            </a:r>
            <a:br>
              <a:rPr lang="en-GB" cap="small" dirty="0" smtClean="0"/>
            </a:br>
            <a:r>
              <a:rPr lang="en-GB" dirty="0" smtClean="0">
                <a:solidFill>
                  <a:srgbClr val="FF9900"/>
                </a:solidFill>
                <a:latin typeface="Tahoma" pitchFamily="34" charset="0"/>
                <a:ea typeface="ＭＳ Ｐゴシック"/>
              </a:rPr>
              <a:t>Tips</a:t>
            </a:r>
            <a:r>
              <a:rPr lang="en-GB" dirty="0" smtClean="0">
                <a:solidFill>
                  <a:srgbClr val="FF9900"/>
                </a:solidFill>
                <a:latin typeface="Tahoma" pitchFamily="34" charset="0"/>
                <a:ea typeface="ＭＳ Ｐゴシック"/>
                <a:cs typeface="ＭＳ Ｐゴシック"/>
              </a:rPr>
              <a:t> </a:t>
            </a:r>
            <a:r>
              <a:rPr lang="en-GB" dirty="0">
                <a:solidFill>
                  <a:srgbClr val="FF9900"/>
                </a:solidFill>
                <a:latin typeface="Tahoma" pitchFamily="34" charset="0"/>
                <a:ea typeface="ＭＳ Ｐゴシック"/>
                <a:cs typeface="ＭＳ Ｐゴシック"/>
              </a:rPr>
              <a:t>for reporting</a:t>
            </a:r>
            <a:br>
              <a:rPr lang="en-GB" dirty="0">
                <a:solidFill>
                  <a:srgbClr val="FF9900"/>
                </a:solidFill>
                <a:latin typeface="Tahoma" pitchFamily="34" charset="0"/>
                <a:ea typeface="ＭＳ Ｐゴシック"/>
                <a:cs typeface="ＭＳ Ｐゴシック"/>
              </a:rPr>
            </a:br>
            <a:r>
              <a:rPr lang="en-GB" dirty="0">
                <a:solidFill>
                  <a:srgbClr val="FF9900"/>
                </a:solidFill>
                <a:latin typeface="Tahoma" pitchFamily="34" charset="0"/>
                <a:ea typeface="ＭＳ Ｐゴシック"/>
                <a:cs typeface="ＭＳ Ｐゴシック"/>
              </a:rPr>
              <a:t/>
            </a:r>
            <a:br>
              <a:rPr lang="en-GB" dirty="0">
                <a:solidFill>
                  <a:srgbClr val="FF9900"/>
                </a:solidFill>
                <a:latin typeface="Tahoma" pitchFamily="34" charset="0"/>
                <a:ea typeface="ＭＳ Ｐゴシック"/>
                <a:cs typeface="ＭＳ Ｐゴシック"/>
              </a:rPr>
            </a:br>
            <a:r>
              <a:rPr lang="en-GB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 smtClean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</a:t>
            </a:r>
            <a:r>
              <a:rPr lang="en-GB" cap="small" dirty="0"/>
              <a:t/>
            </a:r>
            <a:br>
              <a:rPr lang="en-GB" cap="small" dirty="0"/>
            </a:br>
            <a:r>
              <a:rPr lang="en-GB" dirty="0">
                <a:solidFill>
                  <a:srgbClr val="FF9900"/>
                </a:solidFill>
              </a:rPr>
              <a:t/>
            </a:r>
            <a:br>
              <a:rPr lang="en-GB" dirty="0">
                <a:solidFill>
                  <a:srgbClr val="FF9900"/>
                </a:solidFill>
              </a:rPr>
            </a:br>
            <a:endParaRPr lang="en-GB" dirty="0">
              <a:solidFill>
                <a:srgbClr val="FF9900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0C50-5AE7-4472-BB9D-53EB0A56381D}" type="slidenum">
              <a:rPr lang="en-GB"/>
              <a:pPr/>
              <a:t>8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5627" y="1695450"/>
            <a:ext cx="9448800" cy="4391025"/>
          </a:xfrm>
        </p:spPr>
        <p:txBody>
          <a:bodyPr/>
          <a:lstStyle/>
          <a:p>
            <a:pPr algn="just">
              <a:defRPr/>
            </a:pPr>
            <a:endParaRPr lang="en-GB" sz="2000" dirty="0" smtClean="0">
              <a:solidFill>
                <a:srgbClr val="0080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fr-BE" sz="2000" b="1" kern="1200" dirty="0" err="1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At</a:t>
            </a:r>
            <a:r>
              <a:rPr lang="fr-BE" sz="2000" b="1" kern="120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final report stage </a:t>
            </a:r>
            <a:r>
              <a:rPr lang="fr-BE" sz="2000" b="1" kern="1200" dirty="0" err="1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upload</a:t>
            </a:r>
            <a:r>
              <a:rPr lang="fr-BE" sz="2000" b="1" kern="120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the </a:t>
            </a:r>
            <a:r>
              <a:rPr lang="fr-BE" sz="2000" b="1" kern="1200" dirty="0" err="1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deliverables</a:t>
            </a:r>
            <a:r>
              <a:rPr lang="fr-BE" sz="2000" b="1" kern="120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fr-BE" sz="2000" b="1" kern="1200" dirty="0" err="1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into</a:t>
            </a:r>
            <a:r>
              <a:rPr lang="fr-BE" sz="2000" b="1" kern="120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Erasmus+ </a:t>
            </a:r>
            <a:r>
              <a:rPr lang="fr-BE" sz="2000" b="1" kern="1200" dirty="0" err="1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dissemination</a:t>
            </a:r>
            <a:r>
              <a:rPr lang="fr-BE" sz="2000" b="1" kern="120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fr-BE" sz="2000" b="1" kern="1200" dirty="0" err="1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platform</a:t>
            </a:r>
            <a:r>
              <a:rPr lang="fr-BE" sz="2000" b="1" kern="120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fr-BE" sz="2000" dirty="0">
                <a:hlinkClick r:id="rId3"/>
              </a:rPr>
              <a:t>http://ec.europa.eu/programmes/erasmus-plus/projects</a:t>
            </a:r>
            <a:endParaRPr lang="fr-BE" sz="2000" b="1" kern="1200" dirty="0">
              <a:solidFill>
                <a:srgbClr val="FF0000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algn="just">
              <a:defRPr/>
            </a:pPr>
            <a:r>
              <a:rPr lang="en-GB" sz="2000" dirty="0" smtClean="0">
                <a:solidFill>
                  <a:srgbClr val="0080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 </a:t>
            </a:r>
            <a:r>
              <a:rPr lang="en-GB" sz="2000" dirty="0">
                <a:solidFill>
                  <a:srgbClr val="0080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b="1" dirty="0">
                <a:solidFill>
                  <a:srgbClr val="0080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from the Agency </a:t>
            </a:r>
            <a:endParaRPr lang="en-GB" sz="2000" dirty="0">
              <a:solidFill>
                <a:srgbClr val="0080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fr-BE" sz="2000" kern="1200" dirty="0" err="1" smtClean="0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Beware</a:t>
            </a:r>
            <a:r>
              <a:rPr lang="fr-BE" sz="2000" kern="1200" dirty="0" smtClean="0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fr-BE" sz="2000" kern="1200" dirty="0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of </a:t>
            </a:r>
            <a:r>
              <a:rPr lang="fr-BE" sz="2000" b="1" kern="1200" dirty="0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info plus </a:t>
            </a:r>
            <a:r>
              <a:rPr lang="fr-BE" sz="2000" kern="1200" dirty="0" err="1" smtClean="0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requested</a:t>
            </a:r>
            <a:r>
              <a:rPr lang="fr-BE" sz="2000" kern="1200" dirty="0" smtClean="0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fr-BE" sz="2000" kern="1200" dirty="0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by EACEA</a:t>
            </a:r>
          </a:p>
          <a:p>
            <a:pPr algn="just">
              <a:defRPr/>
            </a:pPr>
            <a:r>
              <a:rPr lang="fr-BE" sz="2000" kern="1200" dirty="0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Do not </a:t>
            </a:r>
            <a:r>
              <a:rPr lang="fr-BE" sz="2000" kern="1200" dirty="0" err="1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underestimate</a:t>
            </a:r>
            <a:r>
              <a:rPr lang="fr-BE" sz="2000" kern="1200" dirty="0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fr-BE" sz="2000" b="1" kern="1200" dirty="0" smtClean="0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impact</a:t>
            </a:r>
            <a:endParaRPr lang="en-GB" sz="2000" b="1" kern="1200" dirty="0">
              <a:solidFill>
                <a:srgbClr val="0070C0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algn="just">
              <a:defRPr/>
            </a:pPr>
            <a:r>
              <a:rPr lang="fr-BE" sz="2000" b="1" kern="1200" dirty="0" smtClean="0">
                <a:solidFill>
                  <a:srgbClr val="0080C6"/>
                </a:solidFill>
                <a:latin typeface="Arial" charset="0"/>
                <a:cs typeface="Arial" charset="0"/>
                <a:sym typeface="Wingdings" pitchFamily="2" charset="2"/>
              </a:rPr>
              <a:t>Read</a:t>
            </a:r>
            <a:r>
              <a:rPr lang="fr-BE" sz="2000" kern="1200" dirty="0" smtClean="0">
                <a:solidFill>
                  <a:srgbClr val="0080C6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fr-BE" sz="2000" b="1" kern="1200" dirty="0" smtClean="0">
                <a:solidFill>
                  <a:srgbClr val="0080C6"/>
                </a:solidFill>
                <a:latin typeface="Arial" charset="0"/>
                <a:cs typeface="Arial" charset="0"/>
                <a:sym typeface="Wingdings" pitchFamily="2" charset="2"/>
              </a:rPr>
              <a:t>application</a:t>
            </a:r>
            <a:r>
              <a:rPr lang="fr-BE" sz="2000" kern="1200" dirty="0" smtClean="0">
                <a:solidFill>
                  <a:srgbClr val="0080C6"/>
                </a:solidFill>
                <a:latin typeface="Arial" charset="0"/>
                <a:cs typeface="Arial" charset="0"/>
                <a:sym typeface="Wingdings" pitchFamily="2" charset="2"/>
              </a:rPr>
              <a:t> and </a:t>
            </a:r>
            <a:r>
              <a:rPr lang="fr-BE" sz="2000" b="1" kern="1200" dirty="0" smtClean="0">
                <a:solidFill>
                  <a:srgbClr val="0080C6"/>
                </a:solidFill>
                <a:latin typeface="Arial" charset="0"/>
                <a:cs typeface="Arial" charset="0"/>
                <a:sym typeface="Wingdings" pitchFamily="2" charset="2"/>
              </a:rPr>
              <a:t>call</a:t>
            </a:r>
            <a:r>
              <a:rPr lang="fr-BE" sz="2000" kern="1200" dirty="0" smtClean="0">
                <a:solidFill>
                  <a:srgbClr val="0080C6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</a:p>
          <a:p>
            <a:pPr algn="just">
              <a:defRPr/>
            </a:pPr>
            <a:r>
              <a:rPr lang="fr-BE" sz="2000" kern="1200" dirty="0" err="1" smtClean="0">
                <a:solidFill>
                  <a:srgbClr val="0080C6"/>
                </a:solidFill>
                <a:latin typeface="Arial" charset="0"/>
                <a:ea typeface="ＭＳ Ｐゴシック" pitchFamily="-111" charset="-128"/>
                <a:cs typeface="Arial" charset="0"/>
                <a:sym typeface="Wingdings" pitchFamily="2" charset="2"/>
              </a:rPr>
              <a:t>Take</a:t>
            </a:r>
            <a:r>
              <a:rPr lang="fr-BE" sz="2000" kern="1200" dirty="0" smtClean="0">
                <a:solidFill>
                  <a:srgbClr val="0080C6"/>
                </a:solidFill>
                <a:latin typeface="Arial" charset="0"/>
                <a:ea typeface="ＭＳ Ｐゴシック" pitchFamily="-111" charset="-128"/>
                <a:cs typeface="Arial" charset="0"/>
                <a:sym typeface="Wingdings" pitchFamily="2" charset="2"/>
              </a:rPr>
              <a:t> </a:t>
            </a:r>
            <a:r>
              <a:rPr lang="fr-BE" sz="2000" kern="1200" dirty="0" err="1" smtClean="0">
                <a:solidFill>
                  <a:srgbClr val="0080C6"/>
                </a:solidFill>
                <a:latin typeface="Arial" charset="0"/>
                <a:ea typeface="ＭＳ Ｐゴシック" pitchFamily="-111" charset="-128"/>
                <a:cs typeface="Arial" charset="0"/>
                <a:sym typeface="Wingdings" pitchFamily="2" charset="2"/>
              </a:rPr>
              <a:t>into</a:t>
            </a:r>
            <a:r>
              <a:rPr lang="fr-BE" sz="2000" kern="1200" dirty="0" smtClean="0">
                <a:solidFill>
                  <a:srgbClr val="0080C6"/>
                </a:solidFill>
                <a:latin typeface="Arial" charset="0"/>
                <a:ea typeface="ＭＳ Ｐゴシック" pitchFamily="-111" charset="-128"/>
                <a:cs typeface="Arial" charset="0"/>
                <a:sym typeface="Wingdings" pitchFamily="2" charset="2"/>
              </a:rPr>
              <a:t> </a:t>
            </a:r>
            <a:r>
              <a:rPr lang="fr-BE" sz="2000" kern="1200" dirty="0" err="1" smtClean="0">
                <a:solidFill>
                  <a:srgbClr val="0080C6"/>
                </a:solidFill>
                <a:latin typeface="Arial" charset="0"/>
                <a:ea typeface="ＭＳ Ｐゴシック" pitchFamily="-111" charset="-128"/>
                <a:cs typeface="Arial" charset="0"/>
                <a:sym typeface="Wingdings" pitchFamily="2" charset="2"/>
              </a:rPr>
              <a:t>account</a:t>
            </a:r>
            <a:r>
              <a:rPr lang="fr-BE" sz="2000" kern="1200" dirty="0" smtClean="0">
                <a:solidFill>
                  <a:srgbClr val="0080C6"/>
                </a:solidFill>
                <a:latin typeface="Arial" charset="0"/>
                <a:ea typeface="ＭＳ Ｐゴシック" pitchFamily="-111" charset="-128"/>
                <a:cs typeface="Arial" charset="0"/>
                <a:sym typeface="Wingdings" pitchFamily="2" charset="2"/>
              </a:rPr>
              <a:t> </a:t>
            </a:r>
            <a:r>
              <a:rPr lang="fr-BE" sz="2000" b="1" kern="1200" dirty="0" err="1" smtClean="0">
                <a:solidFill>
                  <a:srgbClr val="0080C6"/>
                </a:solidFill>
                <a:latin typeface="Arial" charset="0"/>
                <a:ea typeface="ＭＳ Ｐゴシック" pitchFamily="-111" charset="-128"/>
                <a:cs typeface="Arial" charset="0"/>
                <a:sym typeface="Wingdings" pitchFamily="2" charset="2"/>
              </a:rPr>
              <a:t>specifics</a:t>
            </a:r>
            <a:r>
              <a:rPr lang="fr-BE" sz="2000" b="1" kern="1200" dirty="0" smtClean="0">
                <a:solidFill>
                  <a:srgbClr val="0080C6"/>
                </a:solidFill>
                <a:latin typeface="Arial" charset="0"/>
                <a:ea typeface="ＭＳ Ｐゴシック" pitchFamily="-111" charset="-128"/>
                <a:cs typeface="Arial" charset="0"/>
                <a:sym typeface="Wingdings" pitchFamily="2" charset="2"/>
              </a:rPr>
              <a:t> of </a:t>
            </a:r>
            <a:r>
              <a:rPr lang="fr-BE" sz="2000" b="1" kern="1200" dirty="0" err="1" smtClean="0">
                <a:solidFill>
                  <a:srgbClr val="0080C6"/>
                </a:solidFill>
                <a:latin typeface="Arial" charset="0"/>
                <a:ea typeface="ＭＳ Ｐゴシック" pitchFamily="-111" charset="-128"/>
                <a:cs typeface="Arial" charset="0"/>
                <a:sym typeface="Wingdings" pitchFamily="2" charset="2"/>
              </a:rPr>
              <a:t>your</a:t>
            </a:r>
            <a:r>
              <a:rPr lang="fr-BE" sz="2000" b="1" kern="1200" dirty="0" smtClean="0">
                <a:solidFill>
                  <a:srgbClr val="0080C6"/>
                </a:solidFill>
                <a:latin typeface="Arial" charset="0"/>
                <a:ea typeface="ＭＳ Ｐゴシック" pitchFamily="-111" charset="-128"/>
                <a:cs typeface="Arial" charset="0"/>
                <a:sym typeface="Wingdings" pitchFamily="2" charset="2"/>
              </a:rPr>
              <a:t> </a:t>
            </a:r>
            <a:r>
              <a:rPr lang="fr-BE" sz="2000" b="1" kern="1200" dirty="0" err="1" smtClean="0">
                <a:solidFill>
                  <a:srgbClr val="0080C6"/>
                </a:solidFill>
                <a:latin typeface="Arial" charset="0"/>
                <a:ea typeface="ＭＳ Ｐゴシック" pitchFamily="-111" charset="-128"/>
                <a:cs typeface="Arial" charset="0"/>
                <a:sym typeface="Wingdings" pitchFamily="2" charset="2"/>
              </a:rPr>
              <a:t>partners</a:t>
            </a:r>
            <a:endParaRPr lang="fr-BE" sz="2000" kern="1200" dirty="0" smtClean="0">
              <a:solidFill>
                <a:srgbClr val="0080C6"/>
              </a:solidFill>
              <a:latin typeface="Arial" charset="0"/>
              <a:ea typeface="ＭＳ Ｐゴシック" pitchFamily="-111" charset="-128"/>
              <a:cs typeface="Arial" charset="0"/>
              <a:sym typeface="Wingdings" pitchFamily="2" charset="2"/>
            </a:endParaRPr>
          </a:p>
          <a:p>
            <a:pPr algn="just">
              <a:defRPr/>
            </a:pPr>
            <a:r>
              <a:rPr lang="fr-BE" sz="2000" kern="1200" dirty="0" err="1" smtClean="0">
                <a:solidFill>
                  <a:srgbClr val="0080C6"/>
                </a:solidFill>
                <a:latin typeface="Arial" charset="0"/>
                <a:ea typeface="ＭＳ Ｐゴシック" pitchFamily="-111" charset="-128"/>
                <a:cs typeface="Arial" charset="0"/>
                <a:sym typeface="Wingdings" pitchFamily="2" charset="2"/>
              </a:rPr>
              <a:t>Follow</a:t>
            </a:r>
            <a:r>
              <a:rPr lang="fr-BE" sz="2000" kern="1200" dirty="0" smtClean="0">
                <a:solidFill>
                  <a:srgbClr val="0080C6"/>
                </a:solidFill>
                <a:latin typeface="Arial" charset="0"/>
                <a:ea typeface="ＭＳ Ｐゴシック" pitchFamily="-111" charset="-128"/>
                <a:cs typeface="Arial" charset="0"/>
                <a:sym typeface="Wingdings" pitchFamily="2" charset="2"/>
              </a:rPr>
              <a:t> </a:t>
            </a:r>
            <a:r>
              <a:rPr lang="fr-BE" sz="2000" b="1" kern="1200" dirty="0" err="1" smtClean="0">
                <a:solidFill>
                  <a:srgbClr val="0080C6"/>
                </a:solidFill>
                <a:latin typeface="Arial" charset="0"/>
                <a:ea typeface="ＭＳ Ｐゴシック" pitchFamily="-111" charset="-128"/>
                <a:cs typeface="Arial" charset="0"/>
                <a:sym typeface="Wingdings" pitchFamily="2" charset="2"/>
              </a:rPr>
              <a:t>policy</a:t>
            </a:r>
            <a:r>
              <a:rPr lang="fr-BE" sz="2000" b="1" kern="1200" dirty="0" smtClean="0">
                <a:solidFill>
                  <a:srgbClr val="0080C6"/>
                </a:solidFill>
                <a:latin typeface="Arial" charset="0"/>
                <a:ea typeface="ＭＳ Ｐゴシック" pitchFamily="-111" charset="-128"/>
                <a:cs typeface="Arial" charset="0"/>
                <a:sym typeface="Wingdings" pitchFamily="2" charset="2"/>
              </a:rPr>
              <a:t> at EU/national </a:t>
            </a:r>
            <a:r>
              <a:rPr lang="fr-BE" sz="2000" b="1" kern="1200" dirty="0" err="1" smtClean="0">
                <a:solidFill>
                  <a:srgbClr val="0080C6"/>
                </a:solidFill>
                <a:latin typeface="Arial" charset="0"/>
                <a:ea typeface="ＭＳ Ｐゴシック" pitchFamily="-111" charset="-128"/>
                <a:cs typeface="Arial" charset="0"/>
                <a:sym typeface="Wingdings" pitchFamily="2" charset="2"/>
              </a:rPr>
              <a:t>level</a:t>
            </a:r>
            <a:endParaRPr lang="fr-BE" sz="2000" kern="1200" dirty="0" smtClean="0">
              <a:solidFill>
                <a:srgbClr val="0080C6"/>
              </a:solidFill>
              <a:latin typeface="Arial" charset="0"/>
              <a:ea typeface="ＭＳ Ｐゴシック" pitchFamily="-111" charset="-128"/>
              <a:cs typeface="Arial" charset="0"/>
              <a:sym typeface="Wingdings" pitchFamily="2" charset="2"/>
            </a:endParaRPr>
          </a:p>
          <a:p>
            <a:pPr algn="just">
              <a:defRPr/>
            </a:pPr>
            <a:r>
              <a:rPr lang="fr-BE" sz="2000" b="1" kern="1200" dirty="0" err="1" smtClean="0">
                <a:solidFill>
                  <a:srgbClr val="0080C6"/>
                </a:solidFill>
                <a:latin typeface="Arial" charset="0"/>
                <a:ea typeface="ＭＳ Ｐゴシック" pitchFamily="-111" charset="-128"/>
                <a:cs typeface="Arial" charset="0"/>
                <a:sym typeface="Wingdings" pitchFamily="2" charset="2"/>
              </a:rPr>
              <a:t>Your</a:t>
            </a:r>
            <a:r>
              <a:rPr lang="fr-BE" sz="2000" b="1" kern="1200" dirty="0" smtClean="0">
                <a:solidFill>
                  <a:srgbClr val="0080C6"/>
                </a:solidFill>
                <a:latin typeface="Arial" charset="0"/>
                <a:ea typeface="ＭＳ Ｐゴシック" pitchFamily="-111" charset="-128"/>
                <a:cs typeface="Arial" charset="0"/>
                <a:sym typeface="Wingdings" pitchFamily="2" charset="2"/>
              </a:rPr>
              <a:t> </a:t>
            </a:r>
            <a:r>
              <a:rPr lang="fr-BE" sz="2000" b="1" kern="1200" dirty="0" err="1" smtClean="0">
                <a:solidFill>
                  <a:srgbClr val="0080C6"/>
                </a:solidFill>
                <a:latin typeface="Arial" charset="0"/>
                <a:ea typeface="ＭＳ Ｐゴシック" pitchFamily="-111" charset="-128"/>
                <a:cs typeface="Arial" charset="0"/>
                <a:sym typeface="Wingdings" pitchFamily="2" charset="2"/>
              </a:rPr>
              <a:t>internal</a:t>
            </a:r>
            <a:r>
              <a:rPr lang="fr-BE" sz="2000" b="1" kern="1200" dirty="0" smtClean="0">
                <a:solidFill>
                  <a:srgbClr val="0080C6"/>
                </a:solidFill>
                <a:latin typeface="Arial" charset="0"/>
                <a:ea typeface="ＭＳ Ｐゴシック" pitchFamily="-111" charset="-128"/>
                <a:cs typeface="Arial" charset="0"/>
                <a:sym typeface="Wingdings" pitchFamily="2" charset="2"/>
              </a:rPr>
              <a:t> </a:t>
            </a:r>
            <a:r>
              <a:rPr lang="fr-BE" sz="2000" kern="1200" dirty="0" smtClean="0">
                <a:solidFill>
                  <a:srgbClr val="0080C6"/>
                </a:solidFill>
                <a:latin typeface="Arial" charset="0"/>
                <a:ea typeface="ＭＳ Ｐゴシック" pitchFamily="-111" charset="-128"/>
                <a:cs typeface="Arial" charset="0"/>
                <a:sym typeface="Wingdings" pitchFamily="2" charset="2"/>
              </a:rPr>
              <a:t>communication</a:t>
            </a:r>
            <a:r>
              <a:rPr lang="fr-BE" sz="2000" b="1" kern="1200" dirty="0" smtClean="0">
                <a:solidFill>
                  <a:srgbClr val="0080C6"/>
                </a:solidFill>
                <a:latin typeface="Arial" charset="0"/>
                <a:ea typeface="ＭＳ Ｐゴシック" pitchFamily="-111" charset="-128"/>
                <a:cs typeface="Arial" charset="0"/>
                <a:sym typeface="Wingdings" pitchFamily="2" charset="2"/>
              </a:rPr>
              <a:t> </a:t>
            </a:r>
            <a:r>
              <a:rPr lang="fr-BE" sz="2000" b="1" kern="1200" dirty="0" err="1" smtClean="0">
                <a:solidFill>
                  <a:srgbClr val="0080C6"/>
                </a:solidFill>
                <a:latin typeface="Arial" charset="0"/>
                <a:ea typeface="ＭＳ Ｐゴシック" pitchFamily="-111" charset="-128"/>
                <a:cs typeface="Arial" charset="0"/>
                <a:sym typeface="Wingdings" pitchFamily="2" charset="2"/>
              </a:rPr>
              <a:t>platform</a:t>
            </a:r>
            <a:r>
              <a:rPr lang="fr-BE" sz="2000" b="1" kern="1200" dirty="0" smtClean="0">
                <a:solidFill>
                  <a:srgbClr val="0080C6"/>
                </a:solidFill>
                <a:latin typeface="Arial" charset="0"/>
                <a:ea typeface="ＭＳ Ｐゴシック" pitchFamily="-111" charset="-128"/>
                <a:cs typeface="Arial" charset="0"/>
                <a:sym typeface="Wingdings" pitchFamily="2" charset="2"/>
              </a:rPr>
              <a:t> </a:t>
            </a:r>
            <a:r>
              <a:rPr lang="fr-BE" sz="2000" kern="1200" dirty="0" err="1" smtClean="0">
                <a:solidFill>
                  <a:srgbClr val="0080C6"/>
                </a:solidFill>
                <a:latin typeface="Arial" charset="0"/>
                <a:ea typeface="ＭＳ Ｐゴシック" pitchFamily="-111" charset="-128"/>
                <a:cs typeface="Arial" charset="0"/>
                <a:sym typeface="Wingdings" pitchFamily="2" charset="2"/>
              </a:rPr>
              <a:t>will</a:t>
            </a:r>
            <a:r>
              <a:rPr lang="fr-BE" sz="2000" kern="1200" dirty="0" smtClean="0">
                <a:solidFill>
                  <a:srgbClr val="0080C6"/>
                </a:solidFill>
                <a:latin typeface="Arial" charset="0"/>
                <a:ea typeface="ＭＳ Ｐゴシック" pitchFamily="-111" charset="-128"/>
                <a:cs typeface="Arial" charset="0"/>
                <a:sym typeface="Wingdings" pitchFamily="2" charset="2"/>
              </a:rPr>
              <a:t> </a:t>
            </a:r>
            <a:r>
              <a:rPr lang="fr-BE" sz="2000" kern="1200" dirty="0" err="1" smtClean="0">
                <a:solidFill>
                  <a:srgbClr val="0080C6"/>
                </a:solidFill>
                <a:latin typeface="Arial" charset="0"/>
                <a:ea typeface="ＭＳ Ｐゴシック" pitchFamily="-111" charset="-128"/>
                <a:cs typeface="Arial" charset="0"/>
                <a:sym typeface="Wingdings" pitchFamily="2" charset="2"/>
              </a:rPr>
              <a:t>be</a:t>
            </a:r>
            <a:r>
              <a:rPr lang="fr-BE" sz="2000" kern="1200" dirty="0" smtClean="0">
                <a:solidFill>
                  <a:srgbClr val="0080C6"/>
                </a:solidFill>
                <a:latin typeface="Arial" charset="0"/>
                <a:ea typeface="ＭＳ Ｐゴシック" pitchFamily="-111" charset="-128"/>
                <a:cs typeface="Arial" charset="0"/>
                <a:sym typeface="Wingdings" pitchFamily="2" charset="2"/>
              </a:rPr>
              <a:t> </a:t>
            </a:r>
            <a:r>
              <a:rPr lang="fr-BE" sz="2000" b="1" kern="1200" dirty="0" smtClean="0">
                <a:solidFill>
                  <a:srgbClr val="0080C6"/>
                </a:solidFill>
                <a:latin typeface="Arial" charset="0"/>
                <a:ea typeface="ＭＳ Ｐゴシック" pitchFamily="-111" charset="-128"/>
                <a:cs typeface="Arial" charset="0"/>
                <a:sym typeface="Wingdings" pitchFamily="2" charset="2"/>
              </a:rPr>
              <a:t>accessible</a:t>
            </a:r>
          </a:p>
          <a:p>
            <a:pPr algn="just">
              <a:defRPr/>
            </a:pPr>
            <a:r>
              <a:rPr lang="fr-BE" sz="2000" b="1" kern="1200" dirty="0" err="1" smtClean="0">
                <a:solidFill>
                  <a:srgbClr val="0080C6"/>
                </a:solidFill>
                <a:latin typeface="Arial" charset="0"/>
                <a:ea typeface="ＭＳ Ｐゴシック" pitchFamily="-111" charset="-128"/>
                <a:cs typeface="Arial" charset="0"/>
                <a:sym typeface="Wingdings" pitchFamily="2" charset="2"/>
              </a:rPr>
              <a:t>Lessons</a:t>
            </a:r>
            <a:r>
              <a:rPr lang="fr-BE" sz="2000" b="1" kern="1200" dirty="0" smtClean="0">
                <a:solidFill>
                  <a:srgbClr val="0080C6"/>
                </a:solidFill>
                <a:latin typeface="Arial" charset="0"/>
                <a:ea typeface="ＭＳ Ｐゴシック" pitchFamily="-111" charset="-128"/>
                <a:cs typeface="Arial" charset="0"/>
                <a:sym typeface="Wingdings" pitchFamily="2" charset="2"/>
              </a:rPr>
              <a:t> </a:t>
            </a:r>
            <a:r>
              <a:rPr lang="fr-BE" sz="2000" b="1" kern="1200" dirty="0" err="1" smtClean="0">
                <a:solidFill>
                  <a:srgbClr val="0080C6"/>
                </a:solidFill>
                <a:latin typeface="Arial" charset="0"/>
                <a:ea typeface="ＭＳ Ｐゴシック" pitchFamily="-111" charset="-128"/>
                <a:cs typeface="Arial" charset="0"/>
                <a:sym typeface="Wingdings" pitchFamily="2" charset="2"/>
              </a:rPr>
              <a:t>learned</a:t>
            </a:r>
            <a:r>
              <a:rPr lang="fr-BE" sz="2000" b="1" kern="1200" dirty="0" smtClean="0">
                <a:solidFill>
                  <a:srgbClr val="0080C6"/>
                </a:solidFill>
                <a:latin typeface="Arial" charset="0"/>
                <a:ea typeface="ＭＳ Ｐゴシック" pitchFamily="-111" charset="-128"/>
                <a:cs typeface="Arial" charset="0"/>
                <a:sym typeface="Wingdings" pitchFamily="2" charset="2"/>
              </a:rPr>
              <a:t> </a:t>
            </a:r>
            <a:r>
              <a:rPr lang="fr-BE" sz="2000" kern="1200" dirty="0" smtClean="0">
                <a:solidFill>
                  <a:srgbClr val="0080C6"/>
                </a:solidFill>
                <a:latin typeface="Arial" charset="0"/>
                <a:ea typeface="ＭＳ Ｐゴシック" pitchFamily="-111" charset="-128"/>
                <a:cs typeface="Arial" charset="0"/>
                <a:sym typeface="Wingdings" pitchFamily="2" charset="2"/>
              </a:rPr>
              <a:t>help </a:t>
            </a:r>
            <a:r>
              <a:rPr lang="fr-BE" sz="2000" kern="1200" dirty="0" err="1" smtClean="0">
                <a:solidFill>
                  <a:srgbClr val="0080C6"/>
                </a:solidFill>
                <a:latin typeface="Arial" charset="0"/>
                <a:ea typeface="ＭＳ Ｐゴシック" pitchFamily="-111" charset="-128"/>
                <a:cs typeface="Arial" charset="0"/>
                <a:sym typeface="Wingdings" pitchFamily="2" charset="2"/>
              </a:rPr>
              <a:t>others</a:t>
            </a:r>
            <a:endParaRPr lang="fr-BE" sz="2000" kern="1200" dirty="0" smtClean="0">
              <a:solidFill>
                <a:srgbClr val="0080C6"/>
              </a:solidFill>
              <a:latin typeface="Arial" charset="0"/>
              <a:ea typeface="ＭＳ Ｐゴシック" pitchFamily="-111" charset="-128"/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08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2367" y="1352085"/>
            <a:ext cx="9474199" cy="663575"/>
          </a:xfrm>
        </p:spPr>
        <p:txBody>
          <a:bodyPr/>
          <a:lstStyle/>
          <a:p>
            <a:r>
              <a:rPr lang="en-GB" cap="small" dirty="0"/>
              <a:t/>
            </a:r>
            <a:br>
              <a:rPr lang="en-GB" cap="small" dirty="0"/>
            </a:br>
            <a:r>
              <a:rPr lang="en-GB" cap="small" dirty="0" smtClean="0"/>
              <a:t/>
            </a:r>
            <a:br>
              <a:rPr lang="en-GB" cap="small" dirty="0" smtClean="0"/>
            </a:br>
            <a:r>
              <a:rPr lang="en-GB" cap="small" dirty="0" smtClean="0"/>
              <a:t/>
            </a:r>
            <a:br>
              <a:rPr lang="en-GB" cap="small" dirty="0" smtClean="0"/>
            </a:br>
            <a:r>
              <a:rPr lang="en-GB" cap="small" dirty="0" smtClean="0"/>
              <a:t/>
            </a:r>
            <a:br>
              <a:rPr lang="en-GB" cap="small" dirty="0" smtClean="0"/>
            </a:br>
            <a:r>
              <a:rPr lang="en-GB" dirty="0">
                <a:solidFill>
                  <a:srgbClr val="FF9900"/>
                </a:solidFill>
                <a:latin typeface="Tahoma" pitchFamily="34" charset="0"/>
                <a:ea typeface="ＭＳ Ｐゴシック"/>
                <a:cs typeface="ＭＳ Ｐゴシック"/>
              </a:rPr>
              <a:t/>
            </a:r>
            <a:br>
              <a:rPr lang="en-GB" dirty="0">
                <a:solidFill>
                  <a:srgbClr val="FF9900"/>
                </a:solidFill>
                <a:latin typeface="Tahoma" pitchFamily="34" charset="0"/>
                <a:ea typeface="ＭＳ Ｐゴシック"/>
                <a:cs typeface="ＭＳ Ｐゴシック"/>
              </a:rPr>
            </a:br>
            <a:r>
              <a:rPr lang="en-GB" dirty="0">
                <a:solidFill>
                  <a:srgbClr val="FF9900"/>
                </a:solidFill>
                <a:latin typeface="Tahoma" pitchFamily="34" charset="0"/>
                <a:ea typeface="ＭＳ Ｐゴシック"/>
                <a:cs typeface="ＭＳ Ｐゴシック"/>
              </a:rPr>
              <a:t/>
            </a:r>
            <a:br>
              <a:rPr lang="en-GB" dirty="0">
                <a:solidFill>
                  <a:srgbClr val="FF9900"/>
                </a:solidFill>
                <a:latin typeface="Tahoma" pitchFamily="34" charset="0"/>
                <a:ea typeface="ＭＳ Ｐゴシック"/>
                <a:cs typeface="ＭＳ Ｐゴシック"/>
              </a:rPr>
            </a:br>
            <a:r>
              <a:rPr lang="en-GB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 smtClean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</a:t>
            </a:r>
            <a:r>
              <a:rPr lang="en-GB" cap="small" dirty="0"/>
              <a:t/>
            </a:r>
            <a:br>
              <a:rPr lang="en-GB" cap="small" dirty="0"/>
            </a:br>
            <a:r>
              <a:rPr lang="en-GB" dirty="0">
                <a:solidFill>
                  <a:srgbClr val="FF9900"/>
                </a:solidFill>
              </a:rPr>
              <a:t/>
            </a:r>
            <a:br>
              <a:rPr lang="en-GB" dirty="0">
                <a:solidFill>
                  <a:srgbClr val="FF9900"/>
                </a:solidFill>
              </a:rPr>
            </a:br>
            <a:endParaRPr lang="en-GB" dirty="0">
              <a:solidFill>
                <a:srgbClr val="FF9900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0C50-5AE7-4472-BB9D-53EB0A56381D}" type="slidenum">
              <a:rPr lang="en-GB"/>
              <a:pPr/>
              <a:t>9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6102" y="1518463"/>
            <a:ext cx="9448800" cy="4691837"/>
          </a:xfrm>
        </p:spPr>
        <p:txBody>
          <a:bodyPr/>
          <a:lstStyle/>
          <a:p>
            <a:pPr algn="just">
              <a:defRPr/>
            </a:pPr>
            <a:endParaRPr lang="fr-BE" sz="2000" b="1" kern="1200" dirty="0" smtClean="0">
              <a:solidFill>
                <a:srgbClr val="0080C6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algn="just">
              <a:defRPr/>
            </a:pPr>
            <a:endParaRPr lang="fr-BE" sz="2000" b="1" kern="1200" dirty="0" smtClean="0">
              <a:solidFill>
                <a:srgbClr val="0080C6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algn="just">
              <a:defRPr/>
            </a:pPr>
            <a:endParaRPr lang="en-GB" sz="2000" b="1" kern="1200" dirty="0" smtClean="0">
              <a:solidFill>
                <a:srgbClr val="0070C0"/>
              </a:solidFill>
              <a:latin typeface="Arial" charset="0"/>
              <a:cs typeface="Arial" charset="0"/>
              <a:sym typeface="Wingdings" pitchFamily="2" charset="2"/>
              <a:hlinkClick r:id="rId3"/>
            </a:endParaRPr>
          </a:p>
          <a:p>
            <a:pPr algn="just">
              <a:defRPr/>
            </a:pPr>
            <a:endParaRPr lang="en-GB" sz="2000" b="1" kern="1200" dirty="0">
              <a:solidFill>
                <a:srgbClr val="0070C0"/>
              </a:solidFill>
              <a:latin typeface="Arial" charset="0"/>
              <a:cs typeface="Arial" charset="0"/>
              <a:sym typeface="Wingdings" pitchFamily="2" charset="2"/>
              <a:hlinkClick r:id="rId3"/>
            </a:endParaRPr>
          </a:p>
          <a:p>
            <a:pPr algn="just">
              <a:defRPr/>
            </a:pPr>
            <a:endParaRPr lang="en-GB" sz="2000" b="1" kern="1200" dirty="0" smtClean="0">
              <a:solidFill>
                <a:srgbClr val="0070C0"/>
              </a:solidFill>
              <a:latin typeface="Arial" charset="0"/>
              <a:cs typeface="Arial" charset="0"/>
              <a:sym typeface="Wingdings" pitchFamily="2" charset="2"/>
              <a:hlinkClick r:id="rId3"/>
            </a:endParaRPr>
          </a:p>
          <a:p>
            <a:pPr algn="just">
              <a:defRPr/>
            </a:pPr>
            <a:endParaRPr lang="en-GB" sz="2000" b="1" kern="1200" dirty="0">
              <a:solidFill>
                <a:srgbClr val="0070C0"/>
              </a:solidFill>
              <a:latin typeface="Arial" charset="0"/>
              <a:cs typeface="Arial" charset="0"/>
              <a:sym typeface="Wingdings" pitchFamily="2" charset="2"/>
              <a:hlinkClick r:id="rId3"/>
            </a:endParaRPr>
          </a:p>
          <a:p>
            <a:pPr marL="0" indent="0" algn="just" eaLnBrk="0" hangingPunct="0">
              <a:buNone/>
              <a:defRPr/>
            </a:pPr>
            <a:r>
              <a:rPr lang="en-GB" sz="2400" dirty="0" smtClean="0"/>
              <a:t>On </a:t>
            </a:r>
            <a:r>
              <a:rPr lang="en-GB" sz="2400" dirty="0"/>
              <a:t>20 June the European Commission </a:t>
            </a:r>
            <a:r>
              <a:rPr lang="en-GB" sz="2400" dirty="0" smtClean="0"/>
              <a:t>launched </a:t>
            </a:r>
            <a:r>
              <a:rPr lang="en-GB" sz="2400" dirty="0"/>
              <a:t>the </a:t>
            </a:r>
            <a:r>
              <a:rPr lang="en-GB" sz="2400" b="1" i="1" dirty="0">
                <a:hlinkClick r:id="rId3"/>
              </a:rPr>
              <a:t>New Skills Agenda for Europe</a:t>
            </a:r>
            <a:r>
              <a:rPr lang="en-GB" sz="2400" b="1" i="1" dirty="0"/>
              <a:t> </a:t>
            </a:r>
            <a:r>
              <a:rPr lang="en-GB" sz="2400" dirty="0"/>
              <a:t>to boost human capital, employability and competitiveness, adopted on 10 June 2016.</a:t>
            </a:r>
            <a:endParaRPr lang="en-GB" sz="2400" i="1" dirty="0">
              <a:solidFill>
                <a:srgbClr val="0070C0"/>
              </a:solidFill>
              <a:latin typeface="Arial" charset="0"/>
              <a:ea typeface="ＭＳ Ｐゴシック" pitchFamily="-111" charset="-128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3825" y="1614488"/>
            <a:ext cx="20383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9277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asmus+_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  <a:sym typeface="Webdings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  <a:sym typeface="Webdings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CA58AFA150E14186F82329272FF7A8" ma:contentTypeVersion="3" ma:contentTypeDescription="Create a new document." ma:contentTypeScope="" ma:versionID="ae82fe2decaedfe0477810f6be5888a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e5db682b37e7972ee8b6ef4a5d8441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2ED66A-7D25-4211-AC4D-9413F8A2E8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0905D6-5295-4BAB-9B2D-C9D1F76C9C1A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E018084-0CEE-434C-8915-294FC14179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2321</TotalTime>
  <Words>265</Words>
  <Application>Microsoft Office PowerPoint</Application>
  <PresentationFormat>A4 Paper (210x297 mm)</PresentationFormat>
  <Paragraphs>85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Erasmus+_en</vt:lpstr>
      <vt:lpstr>       PARTNER MEETING </vt:lpstr>
      <vt:lpstr>Summary</vt:lpstr>
      <vt:lpstr>Education, Audiovisual and Culture Executive Agency (EACEA)</vt:lpstr>
      <vt:lpstr>EACEA mandate 2014-2020</vt:lpstr>
      <vt:lpstr>  </vt:lpstr>
      <vt:lpstr>    Erasmus+ dissemination platform         </vt:lpstr>
      <vt:lpstr>    Tips for reporting         </vt:lpstr>
      <vt:lpstr>   Tips for reporting         </vt:lpstr>
      <vt:lpstr>             </vt:lpstr>
    </vt:vector>
  </TitlesOfParts>
  <Company>European Commission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sladdch</dc:creator>
  <cp:lastModifiedBy>User3</cp:lastModifiedBy>
  <cp:revision>215</cp:revision>
  <cp:lastPrinted>2016-09-30T16:07:47Z</cp:lastPrinted>
  <dcterms:created xsi:type="dcterms:W3CDTF">2014-04-04T10:23:11Z</dcterms:created>
  <dcterms:modified xsi:type="dcterms:W3CDTF">2016-11-23T07:31:42Z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_Format">
    <vt:lpwstr>PPT Document</vt:lpwstr>
  </property>
  <property fmtid="{D5CDD505-2E9C-101B-9397-08002B2CF9AE}" pid="4" name="Supplier">
    <vt:lpwstr/>
  </property>
  <property fmtid="{D5CDD505-2E9C-101B-9397-08002B2CF9AE}" pid="5" name="_Contributor">
    <vt:lpwstr/>
  </property>
  <property fmtid="{D5CDD505-2E9C-101B-9397-08002B2CF9AE}" pid="6" name="Link To Folder">
    <vt:lpwstr>, </vt:lpwstr>
  </property>
  <property fmtid="{D5CDD505-2E9C-101B-9397-08002B2CF9AE}" pid="7" name="edomec">
    <vt:lpwstr>10.02.04.82      IT Sector</vt:lpwstr>
  </property>
  <property fmtid="{D5CDD505-2E9C-101B-9397-08002B2CF9AE}" pid="8" name="docID">
    <vt:lpwstr/>
  </property>
  <property fmtid="{D5CDD505-2E9C-101B-9397-08002B2CF9AE}" pid="9" name="_ResourceType">
    <vt:lpwstr/>
  </property>
  <property fmtid="{D5CDD505-2E9C-101B-9397-08002B2CF9AE}" pid="10" name="Subject">
    <vt:lpwstr/>
  </property>
  <property fmtid="{D5CDD505-2E9C-101B-9397-08002B2CF9AE}" pid="11" name="Keywords">
    <vt:lpwstr/>
  </property>
  <property fmtid="{D5CDD505-2E9C-101B-9397-08002B2CF9AE}" pid="12" name="_Author">
    <vt:lpwstr>sladdch</vt:lpwstr>
  </property>
  <property fmtid="{D5CDD505-2E9C-101B-9397-08002B2CF9AE}" pid="13" name="_Category">
    <vt:lpwstr/>
  </property>
  <property fmtid="{D5CDD505-2E9C-101B-9397-08002B2CF9AE}" pid="14" name="Slides">
    <vt:lpwstr>107</vt:lpwstr>
  </property>
  <property fmtid="{D5CDD505-2E9C-101B-9397-08002B2CF9AE}" pid="15" name="Categories">
    <vt:lpwstr/>
  </property>
  <property fmtid="{D5CDD505-2E9C-101B-9397-08002B2CF9AE}" pid="16" name="Approval Level">
    <vt:lpwstr/>
  </property>
  <property fmtid="{D5CDD505-2E9C-101B-9397-08002B2CF9AE}" pid="17" name="_Comments">
    <vt:lpwstr/>
  </property>
  <property fmtid="{D5CDD505-2E9C-101B-9397-08002B2CF9AE}" pid="18" name="Assigned To">
    <vt:lpwstr/>
  </property>
  <property fmtid="{D5CDD505-2E9C-101B-9397-08002B2CF9AE}" pid="19" name="URL">
    <vt:lpwstr/>
  </property>
  <property fmtid="{D5CDD505-2E9C-101B-9397-08002B2CF9AE}" pid="20" name="Language">
    <vt:lpwstr/>
  </property>
  <property fmtid="{D5CDD505-2E9C-101B-9397-08002B2CF9AE}" pid="21" name="ContentTypeId">
    <vt:lpwstr>0x010100AECA58AFA150E14186F82329272FF7A8</vt:lpwstr>
  </property>
</Properties>
</file>