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70" r:id="rId5"/>
    <p:sldId id="260" r:id="rId6"/>
    <p:sldId id="269" r:id="rId7"/>
    <p:sldId id="266" r:id="rId8"/>
    <p:sldId id="274" r:id="rId9"/>
    <p:sldId id="261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na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364"/>
    <a:srgbClr val="003D7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70" autoAdjust="0"/>
  </p:normalViewPr>
  <p:slideViewPr>
    <p:cSldViewPr>
      <p:cViewPr>
        <p:scale>
          <a:sx n="66" d="100"/>
          <a:sy n="66" d="100"/>
        </p:scale>
        <p:origin x="-141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66421-80AD-4EC9-AA0A-054A46BFD5B3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2346A-FC71-4680-83E7-FBBC007165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229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2346A-FC71-4680-83E7-FBBC007165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28600" indent="-228600">
              <a:buAutoNum type="arabicParenR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2346A-FC71-4680-83E7-FBBC007165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28600" indent="-228600">
              <a:buAutoNum type="arabicParenR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2346A-FC71-4680-83E7-FBBC007165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2346A-FC71-4680-83E7-FBBC007165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2346A-FC71-4680-83E7-FBBC007165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1/25/2016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oros.com.cy/en" TargetMode="External"/><Relationship Id="rId2" Type="http://schemas.openxmlformats.org/officeDocument/2006/relationships/hyperlink" Target="mailto:m-t.christou@enoros.com.c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7406640" cy="1152128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Comprehensive policy frameworks for continuing VET: Reform of Continuing Vocational Education and Training Systems (Re-CVET)</a:t>
            </a:r>
            <a:endParaRPr 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492896"/>
            <a:ext cx="6974592" cy="2736304"/>
          </a:xfrm>
          <a:solidFill>
            <a:schemeClr val="accent5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endParaRPr lang="en-US" dirty="0" smtClean="0">
              <a:solidFill>
                <a:srgbClr val="004364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Funded by the Erasmus+ Programme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KA3- Policy Reform in the field of CVET</a:t>
            </a:r>
          </a:p>
          <a:p>
            <a:pPr algn="ctr"/>
            <a:endParaRPr lang="en-US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Kick-off meeting </a:t>
            </a:r>
          </a:p>
          <a:p>
            <a:pPr algn="ct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GB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2016 (Nicosia, Cyprus)</a:t>
            </a:r>
          </a:p>
          <a:p>
            <a:pPr algn="ctr"/>
            <a:endParaRPr lang="en-US" dirty="0" smtClean="0">
              <a:solidFill>
                <a:srgbClr val="004364"/>
              </a:solidFill>
            </a:endParaRPr>
          </a:p>
          <a:p>
            <a:pPr algn="ctr"/>
            <a:endParaRPr lang="en-US" dirty="0">
              <a:solidFill>
                <a:srgbClr val="004364"/>
              </a:solidFill>
            </a:endParaRPr>
          </a:p>
        </p:txBody>
      </p:sp>
      <p:pic>
        <p:nvPicPr>
          <p:cNvPr id="4" name="Picture 7" descr="enoros logo  [Converted]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445224"/>
            <a:ext cx="5184576" cy="103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8080" cy="1143000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accent4">
                    <a:lumMod val="50000"/>
                  </a:schemeClr>
                </a:solidFill>
              </a:rPr>
              <a:t>ENOROS Consulting Ltd</a:t>
            </a:r>
            <a:endParaRPr lang="en-US" sz="3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4680520"/>
          </a:xfrm>
        </p:spPr>
        <p:txBody>
          <a:bodyPr>
            <a:normAutofit fontScale="32500" lnSpcReduction="20000"/>
          </a:bodyPr>
          <a:lstStyle/>
          <a:p>
            <a:pPr marL="274320" indent="-274320" algn="just">
              <a:lnSpc>
                <a:spcPct val="120000"/>
              </a:lnSpc>
              <a:spcAft>
                <a:spcPts val="600"/>
              </a:spcAft>
              <a:buFont typeface="Wingdings"/>
              <a:buChar char=""/>
              <a:defRPr/>
            </a:pPr>
            <a:r>
              <a:rPr lang="en-US" sz="6200" dirty="0" smtClean="0">
                <a:solidFill>
                  <a:srgbClr val="004364"/>
                </a:solidFill>
              </a:rPr>
              <a:t>Established in 2006 and has been active ever since in Management Consulting offering </a:t>
            </a:r>
            <a:r>
              <a:rPr lang="en-US" sz="6200" b="1" i="1" dirty="0" smtClean="0">
                <a:solidFill>
                  <a:srgbClr val="004364"/>
                </a:solidFill>
              </a:rPr>
              <a:t>high quality services to the public and private sector, on planning and management of EU resources.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62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spcAft>
                <a:spcPts val="600"/>
              </a:spcAft>
              <a:buFont typeface="Wingdings"/>
              <a:buChar char=""/>
              <a:defRPr/>
            </a:pPr>
            <a:r>
              <a:rPr lang="en-US" sz="6200" dirty="0" smtClean="0">
                <a:solidFill>
                  <a:srgbClr val="004364"/>
                </a:solidFill>
              </a:rPr>
              <a:t>ENOROS specializes also in the </a:t>
            </a:r>
            <a:r>
              <a:rPr lang="en-US" sz="6200" b="1" dirty="0" smtClean="0">
                <a:solidFill>
                  <a:srgbClr val="004364"/>
                </a:solidFill>
              </a:rPr>
              <a:t>evaluation</a:t>
            </a:r>
            <a:r>
              <a:rPr lang="en-US" sz="6200" dirty="0" smtClean="0">
                <a:solidFill>
                  <a:srgbClr val="004364"/>
                </a:solidFill>
              </a:rPr>
              <a:t> of operational programs and projects </a:t>
            </a:r>
            <a:r>
              <a:rPr lang="en-US" sz="6200" b="1" i="1" dirty="0" smtClean="0">
                <a:solidFill>
                  <a:srgbClr val="004364"/>
                </a:solidFill>
              </a:rPr>
              <a:t>both at national level and within the framework of the EU</a:t>
            </a:r>
            <a:r>
              <a:rPr lang="en-US" sz="6200" dirty="0" smtClean="0">
                <a:solidFill>
                  <a:srgbClr val="004364"/>
                </a:solidFill>
              </a:rPr>
              <a:t>, focusing on Human Resources (employment, education, training, etc) and new technologies. 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Font typeface="Wingdings"/>
              <a:buChar char=""/>
              <a:defRPr/>
            </a:pPr>
            <a:endParaRPr lang="en-US" sz="6200" dirty="0" smtClean="0">
              <a:solidFill>
                <a:srgbClr val="004364"/>
              </a:solidFill>
            </a:endParaRPr>
          </a:p>
          <a:p>
            <a:pPr marL="274320" indent="-274320">
              <a:lnSpc>
                <a:spcPct val="120000"/>
              </a:lnSpc>
              <a:spcAft>
                <a:spcPts val="600"/>
              </a:spcAft>
              <a:buFont typeface="Wingdings"/>
              <a:buChar char=""/>
              <a:defRPr/>
            </a:pPr>
            <a:r>
              <a:rPr lang="en-US" sz="6200" dirty="0" smtClean="0">
                <a:solidFill>
                  <a:srgbClr val="004364"/>
                </a:solidFill>
              </a:rPr>
              <a:t>Certified by ISO 9001, for Project Management of National and International Funded </a:t>
            </a:r>
            <a:r>
              <a:rPr lang="en-US" sz="6200" dirty="0" err="1" smtClean="0">
                <a:solidFill>
                  <a:srgbClr val="004364"/>
                </a:solidFill>
              </a:rPr>
              <a:t>Programmes</a:t>
            </a:r>
            <a:r>
              <a:rPr lang="en-US" sz="6200" dirty="0" smtClean="0">
                <a:solidFill>
                  <a:srgbClr val="004364"/>
                </a:solidFill>
              </a:rPr>
              <a:t>.</a:t>
            </a:r>
          </a:p>
          <a:p>
            <a:pPr marL="274320" indent="-274320">
              <a:lnSpc>
                <a:spcPct val="120000"/>
              </a:lnSpc>
              <a:spcAft>
                <a:spcPts val="600"/>
              </a:spcAft>
              <a:buFont typeface="Wingdings"/>
              <a:buChar char=""/>
              <a:defRPr/>
            </a:pPr>
            <a:endParaRPr lang="en-US" sz="5000" dirty="0" smtClean="0">
              <a:solidFill>
                <a:srgbClr val="004364"/>
              </a:solidFill>
            </a:endParaRPr>
          </a:p>
          <a:p>
            <a:endParaRPr lang="en-US" dirty="0">
              <a:solidFill>
                <a:srgbClr val="004364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98080" cy="1143000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accent4">
                    <a:lumMod val="50000"/>
                  </a:schemeClr>
                </a:solidFill>
              </a:rPr>
              <a:t>ENOROS Consulting Ltd</a:t>
            </a:r>
            <a:endParaRPr lang="en-US" sz="3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84784"/>
            <a:ext cx="7498080" cy="5077544"/>
          </a:xfrm>
        </p:spPr>
        <p:txBody>
          <a:bodyPr>
            <a:normAutofit fontScale="40000" lnSpcReduction="20000"/>
          </a:bodyPr>
          <a:lstStyle/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5000" b="1" i="1" dirty="0" smtClean="0">
                <a:solidFill>
                  <a:srgbClr val="004364"/>
                </a:solidFill>
              </a:rPr>
              <a:t>11 Consultants (Economists, Political Scientists, Psychologists, Sociologists, Engineers, Agronomists, etc) </a:t>
            </a:r>
            <a:r>
              <a:rPr lang="en-US" sz="5000" dirty="0" smtClean="0">
                <a:solidFill>
                  <a:srgbClr val="004364"/>
                </a:solidFill>
              </a:rPr>
              <a:t>with high level scientific education and training, long-term experience and  specialized professional knowledge.</a:t>
            </a:r>
          </a:p>
          <a:p>
            <a:pPr marL="274320" indent="-274320">
              <a:buFont typeface="Wingdings"/>
              <a:buChar char=""/>
              <a:defRPr/>
            </a:pPr>
            <a:endParaRPr lang="en-US" sz="5000" dirty="0" smtClean="0">
              <a:solidFill>
                <a:srgbClr val="004364"/>
              </a:solidFill>
            </a:endParaRPr>
          </a:p>
          <a:p>
            <a:pPr marL="274320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5000" dirty="0" smtClean="0">
                <a:solidFill>
                  <a:srgbClr val="004364"/>
                </a:solidFill>
              </a:rPr>
              <a:t>The company comprises of </a:t>
            </a:r>
            <a:r>
              <a:rPr lang="en-US" sz="5000" b="1" dirty="0" smtClean="0">
                <a:solidFill>
                  <a:srgbClr val="004364"/>
                </a:solidFill>
              </a:rPr>
              <a:t>3 directorates</a:t>
            </a:r>
            <a:r>
              <a:rPr lang="en-US" sz="5000" dirty="0" smtClean="0">
                <a:solidFill>
                  <a:srgbClr val="004364"/>
                </a:solidFill>
              </a:rPr>
              <a:t>:</a:t>
            </a:r>
          </a:p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5000" dirty="0" smtClean="0">
                <a:solidFill>
                  <a:srgbClr val="004364"/>
                </a:solidFill>
              </a:rPr>
              <a:t>Department for Public Sector Projects.</a:t>
            </a:r>
            <a:r>
              <a:rPr lang="en-US" sz="5000" strike="sngStrike" dirty="0" smtClean="0">
                <a:solidFill>
                  <a:srgbClr val="004364"/>
                </a:solidFill>
              </a:rPr>
              <a:t> </a:t>
            </a:r>
          </a:p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5000" dirty="0" smtClean="0">
                <a:solidFill>
                  <a:srgbClr val="004364"/>
                </a:solidFill>
              </a:rPr>
              <a:t>Department for Private Sector Projects.</a:t>
            </a:r>
          </a:p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5000" dirty="0" smtClean="0">
                <a:solidFill>
                  <a:srgbClr val="004364"/>
                </a:solidFill>
              </a:rPr>
              <a:t>Department for International and European Projects.</a:t>
            </a:r>
          </a:p>
          <a:p>
            <a:pPr marL="274320" indent="-274320">
              <a:lnSpc>
                <a:spcPct val="120000"/>
              </a:lnSpc>
              <a:buFont typeface="Wingdings"/>
              <a:buChar char=""/>
              <a:defRPr/>
            </a:pPr>
            <a:endParaRPr lang="en-US" sz="5000" dirty="0" smtClean="0">
              <a:solidFill>
                <a:srgbClr val="004364"/>
              </a:solidFill>
            </a:endParaRPr>
          </a:p>
          <a:p>
            <a:pPr marL="274320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5000" dirty="0" smtClean="0">
                <a:solidFill>
                  <a:srgbClr val="004364"/>
                </a:solidFill>
              </a:rPr>
              <a:t>Cooperation with a significant number of </a:t>
            </a:r>
            <a:r>
              <a:rPr lang="en-US" sz="5000" b="1" i="1" dirty="0" smtClean="0">
                <a:solidFill>
                  <a:srgbClr val="004364"/>
                </a:solidFill>
              </a:rPr>
              <a:t>external partners (experts or Institutions) </a:t>
            </a:r>
            <a:r>
              <a:rPr lang="en-US" sz="5000" i="1" dirty="0" smtClean="0">
                <a:solidFill>
                  <a:srgbClr val="004364"/>
                </a:solidFill>
              </a:rPr>
              <a:t>in</a:t>
            </a:r>
            <a:r>
              <a:rPr lang="en-US" sz="5000" b="1" i="1" dirty="0" smtClean="0">
                <a:solidFill>
                  <a:srgbClr val="004364"/>
                </a:solidFill>
              </a:rPr>
              <a:t> </a:t>
            </a:r>
            <a:r>
              <a:rPr lang="en-US" sz="5000" dirty="0" smtClean="0">
                <a:solidFill>
                  <a:srgbClr val="004364"/>
                </a:solidFill>
              </a:rPr>
              <a:t>various thematic areas (Human Resources, Rural Development, IT, etc). </a:t>
            </a:r>
          </a:p>
          <a:p>
            <a:pPr marL="274320" indent="-274320">
              <a:buFont typeface="Wingdings"/>
              <a:buChar char=""/>
              <a:defRPr/>
            </a:pPr>
            <a:endParaRPr lang="en-US" sz="5200" dirty="0" smtClean="0">
              <a:solidFill>
                <a:srgbClr val="004364"/>
              </a:solidFill>
            </a:endParaRPr>
          </a:p>
          <a:p>
            <a:pPr marL="274320" indent="-274320">
              <a:buFont typeface="Wingdings"/>
              <a:buChar char=""/>
              <a:defRPr/>
            </a:pPr>
            <a:endParaRPr lang="en-US" sz="4900" dirty="0" smtClean="0">
              <a:solidFill>
                <a:srgbClr val="004364"/>
              </a:solidFill>
            </a:endParaRPr>
          </a:p>
          <a:p>
            <a:endParaRPr lang="en-US" dirty="0">
              <a:solidFill>
                <a:srgbClr val="004364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498080" cy="1143000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accent4">
                    <a:lumMod val="50000"/>
                  </a:schemeClr>
                </a:solidFill>
              </a:rPr>
              <a:t>Key areas of Expertise</a:t>
            </a:r>
            <a:endParaRPr lang="en-US" sz="3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4"/>
            <a:ext cx="7498080" cy="4896544"/>
          </a:xfrm>
        </p:spPr>
        <p:txBody>
          <a:bodyPr>
            <a:noAutofit/>
          </a:bodyPr>
          <a:lstStyle/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4364"/>
                </a:solidFill>
              </a:rPr>
              <a:t>Provision of Policy Advice to all levels of government (national, regional, local).</a:t>
            </a:r>
          </a:p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4364"/>
                </a:solidFill>
              </a:rPr>
              <a:t>Design and conduct of  specialized research on various scientific fields.</a:t>
            </a:r>
          </a:p>
          <a:p>
            <a:pPr marL="548640" lvl="1" indent="-274320"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4364"/>
                </a:solidFill>
              </a:rPr>
              <a:t>Management of EU Structural Funds for projects promoting regional development. </a:t>
            </a:r>
          </a:p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4364"/>
                </a:solidFill>
              </a:rPr>
              <a:t>Human Resources planning and development.</a:t>
            </a:r>
          </a:p>
          <a:p>
            <a:pPr marL="548640" lvl="1" indent="-274320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2000" dirty="0" smtClean="0">
                <a:solidFill>
                  <a:srgbClr val="004364"/>
                </a:solidFill>
              </a:rPr>
              <a:t>Technical Assistance and  Project Management for co-financed public sector development projects. </a:t>
            </a:r>
          </a:p>
          <a:p>
            <a:pPr marL="274320" indent="-274320">
              <a:buFont typeface="Wingdings"/>
              <a:buChar char=""/>
              <a:defRPr/>
            </a:pPr>
            <a:endParaRPr lang="en-US" sz="2000" dirty="0" smtClean="0">
              <a:solidFill>
                <a:srgbClr val="004364"/>
              </a:solidFill>
            </a:endParaRPr>
          </a:p>
          <a:p>
            <a:pPr marL="274320" indent="-274320">
              <a:buFont typeface="Wingdings"/>
              <a:buChar char=""/>
              <a:defRPr/>
            </a:pPr>
            <a:endParaRPr lang="en-US" sz="2000" dirty="0" smtClean="0">
              <a:solidFill>
                <a:srgbClr val="004364"/>
              </a:solidFill>
            </a:endParaRPr>
          </a:p>
          <a:p>
            <a:endParaRPr lang="en-US" sz="2000" dirty="0">
              <a:solidFill>
                <a:srgbClr val="004364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accent4">
                    <a:lumMod val="50000"/>
                  </a:schemeClr>
                </a:solidFill>
              </a:rPr>
              <a:t>Indicative List of Services</a:t>
            </a:r>
            <a:endParaRPr lang="en-US" sz="3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28800"/>
            <a:ext cx="7498080" cy="4539952"/>
          </a:xfrm>
        </p:spPr>
        <p:txBody>
          <a:bodyPr>
            <a:normAutofit/>
          </a:bodyPr>
          <a:lstStyle/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Proposal elaboration and project management of EU co-funded projects.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Designing mapping surveys and analysing gathered data.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Evaluation and Quality Assurance studies and strategies.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Dissemination and awareness campaigns.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Preparation of Strategic Development Plans 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Development of  Operational Plans and Guides for the public sector.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Implementation of workshops and seminars.</a:t>
            </a:r>
          </a:p>
          <a:p>
            <a:pPr lvl="1" indent="-274320">
              <a:buFont typeface="Wingdings 2"/>
              <a:buChar char=""/>
              <a:defRPr/>
            </a:pPr>
            <a:r>
              <a:rPr lang="en-GB" sz="2000" dirty="0" smtClean="0">
                <a:solidFill>
                  <a:srgbClr val="004364"/>
                </a:solidFill>
              </a:rPr>
              <a:t>Provision of administrative, social and psychological support services.</a:t>
            </a:r>
            <a:endParaRPr lang="en-US" sz="2000" dirty="0" smtClean="0">
              <a:solidFill>
                <a:srgbClr val="004364"/>
              </a:solidFill>
            </a:endParaRPr>
          </a:p>
          <a:p>
            <a:pPr marL="274320" indent="-274320">
              <a:buFont typeface="Wingdings"/>
              <a:buChar char=""/>
              <a:defRPr/>
            </a:pPr>
            <a:endParaRPr lang="en-US" dirty="0" smtClean="0">
              <a:solidFill>
                <a:srgbClr val="004364"/>
              </a:solidFill>
            </a:endParaRPr>
          </a:p>
          <a:p>
            <a:endParaRPr lang="en-US" dirty="0">
              <a:solidFill>
                <a:srgbClr val="004364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accent4">
                    <a:lumMod val="50000"/>
                  </a:schemeClr>
                </a:solidFill>
              </a:rPr>
              <a:t>Active partners network</a:t>
            </a:r>
            <a:endParaRPr lang="en-US" sz="39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052736"/>
            <a:ext cx="8028384" cy="5589240"/>
          </a:xfrm>
        </p:spPr>
        <p:txBody>
          <a:bodyPr numCol="2" spcCol="108000"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2300" u="sng" dirty="0" smtClean="0">
                <a:solidFill>
                  <a:srgbClr val="004364"/>
                </a:solidFill>
              </a:rPr>
              <a:t>In Cyprus: 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Ministry of Interior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Ministry of Education and Culture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Ministry of Labour and Social Insurance.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Ministry of Justice and Public Order.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Human Resource Development Authority.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University of Cyprus.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Cyprus Red Cross Society.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>
                <a:solidFill>
                  <a:srgbClr val="004364"/>
                </a:solidFill>
              </a:rPr>
              <a:t>Association for the Prevention and Handling of Violence in the Family.</a:t>
            </a:r>
          </a:p>
          <a:p>
            <a:pPr lvl="1">
              <a:lnSpc>
                <a:spcPct val="110000"/>
              </a:lnSpc>
            </a:pPr>
            <a:endParaRPr lang="en-US" sz="1900" dirty="0" smtClean="0">
              <a:solidFill>
                <a:srgbClr val="004364"/>
              </a:solidFill>
            </a:endParaRPr>
          </a:p>
          <a:p>
            <a:r>
              <a:rPr lang="en-US" sz="2300" u="sng" dirty="0" smtClean="0">
                <a:solidFill>
                  <a:srgbClr val="004364"/>
                </a:solidFill>
              </a:rPr>
              <a:t>EU level:</a:t>
            </a:r>
          </a:p>
          <a:p>
            <a:pPr lvl="1"/>
            <a:r>
              <a:rPr lang="en-US" sz="1900" dirty="0" smtClean="0">
                <a:solidFill>
                  <a:srgbClr val="004364"/>
                </a:solidFill>
              </a:rPr>
              <a:t>Ministry of Education and Culture (LT).</a:t>
            </a:r>
          </a:p>
          <a:p>
            <a:pPr lvl="1"/>
            <a:r>
              <a:rPr lang="en-US" sz="1900" dirty="0" smtClean="0">
                <a:solidFill>
                  <a:srgbClr val="004364"/>
                </a:solidFill>
              </a:rPr>
              <a:t>Ministry of Education (GR).</a:t>
            </a:r>
          </a:p>
          <a:p>
            <a:pPr lvl="1"/>
            <a:r>
              <a:rPr lang="it-IT" sz="1900" dirty="0" smtClean="0">
                <a:solidFill>
                  <a:srgbClr val="004364"/>
                </a:solidFill>
              </a:rPr>
              <a:t>Centrul de Resurse pentru Educatie si Formare Profesionala- </a:t>
            </a:r>
            <a:r>
              <a:rPr lang="de-DE" sz="1900" dirty="0" smtClean="0">
                <a:solidFill>
                  <a:srgbClr val="004364"/>
                </a:solidFill>
              </a:rPr>
              <a:t>CREFOP (RO)</a:t>
            </a:r>
          </a:p>
          <a:p>
            <a:pPr lvl="1"/>
            <a:r>
              <a:rPr lang="de-DE" sz="1900" dirty="0" smtClean="0">
                <a:solidFill>
                  <a:srgbClr val="004364"/>
                </a:solidFill>
              </a:rPr>
              <a:t>IHF Europe (BE).</a:t>
            </a:r>
          </a:p>
          <a:p>
            <a:pPr lvl="1"/>
            <a:r>
              <a:rPr lang="it-IT" sz="1900" dirty="0" smtClean="0">
                <a:solidFill>
                  <a:srgbClr val="004364"/>
                </a:solidFill>
              </a:rPr>
              <a:t>Stowarzyszenie Integracja I Rozwoj - Sir (PL).</a:t>
            </a:r>
          </a:p>
          <a:p>
            <a:pPr lvl="1"/>
            <a:r>
              <a:rPr lang="en-US" sz="1900" dirty="0" err="1" smtClean="0">
                <a:solidFill>
                  <a:srgbClr val="004364"/>
                </a:solidFill>
              </a:rPr>
              <a:t>Insight_epd</a:t>
            </a:r>
            <a:r>
              <a:rPr lang="en-US" sz="1900" dirty="0" smtClean="0">
                <a:solidFill>
                  <a:srgbClr val="004364"/>
                </a:solidFill>
              </a:rPr>
              <a:t> (IT).</a:t>
            </a:r>
          </a:p>
          <a:p>
            <a:pPr lvl="1"/>
            <a:r>
              <a:rPr lang="en-US" sz="1900" dirty="0" smtClean="0">
                <a:solidFill>
                  <a:srgbClr val="004364"/>
                </a:solidFill>
              </a:rPr>
              <a:t>University of Applied Sciences Upper Austria (AT).</a:t>
            </a:r>
          </a:p>
          <a:p>
            <a:pPr lvl="1"/>
            <a:r>
              <a:rPr lang="en-US" sz="1900" dirty="0" smtClean="0">
                <a:solidFill>
                  <a:srgbClr val="004364"/>
                </a:solidFill>
              </a:rPr>
              <a:t>White Ribbon Campaign (UK)</a:t>
            </a:r>
          </a:p>
          <a:p>
            <a:pPr lvl="1"/>
            <a:r>
              <a:rPr lang="en-US" sz="1900" dirty="0" smtClean="0">
                <a:solidFill>
                  <a:srgbClr val="004364"/>
                </a:solidFill>
              </a:rPr>
              <a:t>ADAVAS, </a:t>
            </a:r>
            <a:r>
              <a:rPr lang="es-ES" sz="1900" dirty="0" smtClean="0">
                <a:solidFill>
                  <a:srgbClr val="004364"/>
                </a:solidFill>
              </a:rPr>
              <a:t>Asociación de Ayuda a Víctimas de Agresiones Sexuales y Violencia Domestica (PT)</a:t>
            </a:r>
            <a:endParaRPr lang="en-US" sz="1900" dirty="0" smtClean="0">
              <a:solidFill>
                <a:srgbClr val="004364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400" dirty="0" smtClean="0">
                <a:solidFill>
                  <a:schemeClr val="accent4">
                    <a:lumMod val="50000"/>
                  </a:schemeClr>
                </a:solidFill>
              </a:rPr>
              <a:t>Previous experience (1/2): </a:t>
            </a:r>
            <a:br>
              <a:rPr lang="en-US" sz="3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3400" dirty="0" smtClean="0">
                <a:solidFill>
                  <a:schemeClr val="accent4">
                    <a:lumMod val="50000"/>
                  </a:schemeClr>
                </a:solidFill>
              </a:rPr>
              <a:t>List of projects related to Re-CVET Tasks</a:t>
            </a:r>
            <a:endParaRPr lang="en-US" sz="3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52464"/>
            <a:ext cx="7498080" cy="5005536"/>
          </a:xfrm>
        </p:spPr>
        <p:txBody>
          <a:bodyPr>
            <a:normAutofit/>
          </a:bodyPr>
          <a:lstStyle/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GB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pPr>
              <a:lnSpc>
                <a:spcPct val="120000"/>
              </a:lnSpc>
            </a:pPr>
            <a:endParaRPr lang="en-US" sz="1800" dirty="0" smtClean="0">
              <a:solidFill>
                <a:srgbClr val="004364"/>
              </a:solidFill>
            </a:endParaRPr>
          </a:p>
          <a:p>
            <a:pPr marL="274320" indent="-274320" algn="just"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pPr marL="548640" lvl="1" indent="-274320" algn="just"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pPr marL="548640" lvl="1" indent="-274320" algn="just"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pPr marL="548640" lvl="1" indent="-274320" algn="just"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endParaRPr lang="en-US" sz="1800" dirty="0">
              <a:solidFill>
                <a:srgbClr val="004364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187624" y="1700808"/>
            <a:ext cx="7498080" cy="49685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Survey 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the knowledge and practices of public officials on immigration procedures and attitudes towards immigrants/ Citizens </a:t>
            </a:r>
            <a:r>
              <a:rPr lang="en-GB" dirty="0" smtClean="0">
                <a:solidFill>
                  <a:srgbClr val="004364"/>
                </a:solidFill>
              </a:rPr>
              <a:t>of 3rd Countries.</a:t>
            </a:r>
          </a:p>
          <a:p>
            <a:pPr marL="274320" indent="-274320" algn="just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/>
              <a:buChar char=""/>
              <a:defRPr/>
            </a:pPr>
            <a:r>
              <a:rPr lang="en-US" b="1" dirty="0" smtClean="0">
                <a:solidFill>
                  <a:srgbClr val="004364"/>
                </a:solidFill>
              </a:rPr>
              <a:t>Impact: </a:t>
            </a:r>
            <a:r>
              <a:rPr lang="en-US" dirty="0" smtClean="0">
                <a:solidFill>
                  <a:srgbClr val="004364"/>
                </a:solidFill>
              </a:rPr>
              <a:t>Improving your Profile: reducing your footprint (LLP).</a:t>
            </a:r>
          </a:p>
          <a:p>
            <a:pPr marL="274320" lvl="0" indent="-274320" algn="just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/>
              <a:buChar char=""/>
              <a:defRPr/>
            </a:pPr>
            <a:r>
              <a:rPr lang="en-US" b="1" dirty="0" smtClean="0">
                <a:solidFill>
                  <a:srgbClr val="004364"/>
                </a:solidFill>
              </a:rPr>
              <a:t>Listening to Young Children – WeListen2Y </a:t>
            </a:r>
            <a:r>
              <a:rPr lang="en-US" dirty="0" smtClean="0">
                <a:solidFill>
                  <a:srgbClr val="004364"/>
                </a:solidFill>
              </a:rPr>
              <a:t>(LLP – Leonardo </a:t>
            </a:r>
            <a:r>
              <a:rPr lang="en-US" dirty="0" err="1" smtClean="0">
                <a:solidFill>
                  <a:srgbClr val="004364"/>
                </a:solidFill>
              </a:rPr>
              <a:t>da</a:t>
            </a:r>
            <a:r>
              <a:rPr lang="en-US" dirty="0" smtClean="0">
                <a:solidFill>
                  <a:srgbClr val="004364"/>
                </a:solidFill>
              </a:rPr>
              <a:t> Vinci)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RECREATE: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Counselling via Social Media (Erasmus+- KA2 Strategic Partnership for adult education-2014).</a:t>
            </a:r>
          </a:p>
          <a:p>
            <a:pPr marL="274320" indent="-274320" algn="just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/>
              <a:buChar char=""/>
              <a:defRPr/>
            </a:pPr>
            <a:r>
              <a:rPr lang="en-GB" b="1" dirty="0" smtClean="0">
                <a:solidFill>
                  <a:srgbClr val="004364"/>
                </a:solidFill>
              </a:rPr>
              <a:t>WAKE: </a:t>
            </a:r>
            <a:r>
              <a:rPr lang="en-GB" dirty="0" smtClean="0">
                <a:solidFill>
                  <a:srgbClr val="004364"/>
                </a:solidFill>
              </a:rPr>
              <a:t>Working Along Key Experts (DG Justice and Consumers – Justice Strand- 2014).</a:t>
            </a:r>
            <a:endParaRPr lang="el-GR" dirty="0" smtClean="0">
              <a:solidFill>
                <a:srgbClr val="004364"/>
              </a:solidFill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Preparation of a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Feasibility Study,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36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Detailed Design and Implementation of the New Modern Apprenticeship (Cyprus Productivity Centre – MLSI).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436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436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436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endParaRPr kumimoji="0" lang="en-AU" sz="1800" b="0" i="0" u="none" strike="noStrike" kern="1200" cap="none" spc="0" normalizeH="0" baseline="0" noProof="0" dirty="0" smtClean="0">
              <a:ln>
                <a:noFill/>
              </a:ln>
              <a:solidFill>
                <a:srgbClr val="00436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36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98080" cy="1143000"/>
          </a:xfrm>
        </p:spPr>
        <p:txBody>
          <a:bodyPr anchor="b">
            <a:normAutofit fontScale="90000"/>
          </a:bodyPr>
          <a:lstStyle/>
          <a:p>
            <a:r>
              <a:rPr lang="en-US" sz="3400" dirty="0" smtClean="0">
                <a:solidFill>
                  <a:schemeClr val="accent4">
                    <a:lumMod val="50000"/>
                  </a:schemeClr>
                </a:solidFill>
              </a:rPr>
              <a:t>Previous experience (2/2): </a:t>
            </a:r>
            <a:br>
              <a:rPr lang="en-US" sz="34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3400" dirty="0" smtClean="0">
                <a:solidFill>
                  <a:schemeClr val="accent4">
                    <a:lumMod val="50000"/>
                  </a:schemeClr>
                </a:solidFill>
              </a:rPr>
              <a:t>List of projects related to Re-CVET Tasks</a:t>
            </a:r>
            <a:endParaRPr lang="en-US" sz="3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340768"/>
            <a:ext cx="7498080" cy="5184576"/>
          </a:xfrm>
        </p:spPr>
        <p:txBody>
          <a:bodyPr>
            <a:normAutofit/>
          </a:bodyPr>
          <a:lstStyle/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GB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r>
              <a:rPr lang="en-GB" sz="1800" b="1" dirty="0" smtClean="0">
                <a:solidFill>
                  <a:srgbClr val="004364"/>
                </a:solidFill>
              </a:rPr>
              <a:t>Survey and analysis report </a:t>
            </a:r>
            <a:r>
              <a:rPr lang="en-GB" sz="1800" dirty="0" smtClean="0">
                <a:solidFill>
                  <a:srgbClr val="004364"/>
                </a:solidFill>
              </a:rPr>
              <a:t>on the issue of “</a:t>
            </a:r>
            <a:r>
              <a:rPr lang="en-US" sz="1800" dirty="0" smtClean="0">
                <a:solidFill>
                  <a:srgbClr val="004364"/>
                </a:solidFill>
              </a:rPr>
              <a:t>Strengthening of basic skills of adults in Cyprus with low skills”.</a:t>
            </a:r>
            <a:endParaRPr lang="en-GB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r>
              <a:rPr lang="en-US" sz="1800" dirty="0" smtClean="0">
                <a:solidFill>
                  <a:srgbClr val="004364"/>
                </a:solidFill>
              </a:rPr>
              <a:t>Preparation of </a:t>
            </a:r>
            <a:r>
              <a:rPr lang="en-US" sz="1800" b="1" dirty="0" smtClean="0">
                <a:solidFill>
                  <a:srgbClr val="004364"/>
                </a:solidFill>
              </a:rPr>
              <a:t>Informational Guide </a:t>
            </a:r>
            <a:r>
              <a:rPr lang="en-US" sz="1800" dirty="0" smtClean="0">
                <a:solidFill>
                  <a:srgbClr val="004364"/>
                </a:solidFill>
              </a:rPr>
              <a:t>and formulation of a </a:t>
            </a:r>
            <a:r>
              <a:rPr lang="en-US" sz="1800" b="1" dirty="0" smtClean="0">
                <a:solidFill>
                  <a:srgbClr val="004364"/>
                </a:solidFill>
              </a:rPr>
              <a:t>Guide for Incentives Plan Management </a:t>
            </a:r>
            <a:r>
              <a:rPr lang="en-US" sz="1800" dirty="0" smtClean="0">
                <a:solidFill>
                  <a:srgbClr val="004364"/>
                </a:solidFill>
              </a:rPr>
              <a:t>for the enrichment and the upgrading of the tourism product in Cyprus.</a:t>
            </a:r>
            <a:endParaRPr lang="en-GB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r>
              <a:rPr lang="en-GB" sz="1800" b="1" dirty="0" smtClean="0">
                <a:solidFill>
                  <a:srgbClr val="004364"/>
                </a:solidFill>
              </a:rPr>
              <a:t>External Evaluation </a:t>
            </a:r>
            <a:r>
              <a:rPr lang="en-GB" sz="1800" dirty="0" smtClean="0">
                <a:solidFill>
                  <a:srgbClr val="004364"/>
                </a:solidFill>
              </a:rPr>
              <a:t>for the project “Education for the development of Administrative and Leadership skills within Local government organisations”.</a:t>
            </a: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r>
              <a:rPr lang="en-GB" sz="1800" dirty="0" smtClean="0">
                <a:solidFill>
                  <a:srgbClr val="004364"/>
                </a:solidFill>
              </a:rPr>
              <a:t>Provision of </a:t>
            </a:r>
            <a:r>
              <a:rPr lang="en-GB" sz="1800" b="1" dirty="0" smtClean="0">
                <a:solidFill>
                  <a:srgbClr val="004364"/>
                </a:solidFill>
              </a:rPr>
              <a:t>technical support services </a:t>
            </a:r>
            <a:r>
              <a:rPr lang="en-GB" sz="1800" dirty="0" smtClean="0">
                <a:solidFill>
                  <a:srgbClr val="004364"/>
                </a:solidFill>
              </a:rPr>
              <a:t>for ensuring the Quality Assurance in Vocational Education, Training and Apprenticeship systems in Cyprus. </a:t>
            </a:r>
            <a:endParaRPr lang="el-GR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l-GR" sz="1800" b="1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GB" sz="1800" b="1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US" sz="1800" dirty="0" smtClean="0">
              <a:solidFill>
                <a:srgbClr val="004364"/>
              </a:solidFill>
            </a:endParaRPr>
          </a:p>
          <a:p>
            <a:pPr marL="274320" indent="-274320" algn="just">
              <a:lnSpc>
                <a:spcPct val="120000"/>
              </a:lnSpc>
              <a:buFont typeface="Wingdings"/>
              <a:buChar char=""/>
              <a:defRPr/>
            </a:pPr>
            <a:endParaRPr lang="en-GB" sz="1800" dirty="0" smtClean="0">
              <a:solidFill>
                <a:srgbClr val="004364"/>
              </a:solidFill>
            </a:endParaRPr>
          </a:p>
          <a:p>
            <a:pPr marL="274320" indent="-274320" algn="just">
              <a:buFont typeface="Wingdings"/>
              <a:buChar char=""/>
              <a:defRPr/>
            </a:pPr>
            <a:endParaRPr lang="en-AU" sz="1800" dirty="0" smtClean="0">
              <a:solidFill>
                <a:srgbClr val="004364"/>
              </a:solidFill>
            </a:endParaRPr>
          </a:p>
          <a:p>
            <a:pPr marL="274320" indent="-274320" algn="just">
              <a:buFont typeface="Wingdings"/>
              <a:buChar char=""/>
              <a:defRPr/>
            </a:pPr>
            <a:endParaRPr lang="en-US" sz="1800" dirty="0">
              <a:solidFill>
                <a:srgbClr val="004364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272" y="-27384"/>
            <a:ext cx="980728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7553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700808"/>
            <a:ext cx="6264696" cy="4032448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    </a:t>
            </a:r>
            <a:r>
              <a:rPr lang="en-US" sz="2200" b="1" dirty="0" smtClean="0">
                <a:solidFill>
                  <a:srgbClr val="004364"/>
                </a:solidFill>
              </a:rPr>
              <a:t>Maria Thalia Christou</a:t>
            </a:r>
            <a:endParaRPr lang="en-GB" sz="2200" b="1" dirty="0" smtClean="0">
              <a:solidFill>
                <a:srgbClr val="004364"/>
              </a:solidFill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rgbClr val="004364"/>
                </a:solidFill>
              </a:rPr>
              <a:t>Consultant</a:t>
            </a:r>
            <a:endParaRPr lang="en-GB" sz="2200" dirty="0" smtClean="0">
              <a:solidFill>
                <a:srgbClr val="004364"/>
              </a:solidFill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dirty="0" smtClean="0">
                <a:solidFill>
                  <a:srgbClr val="004364"/>
                </a:solidFill>
              </a:rPr>
              <a:t>International/European projects</a:t>
            </a:r>
            <a:endParaRPr lang="en-US" sz="2200" dirty="0" smtClean="0">
              <a:solidFill>
                <a:srgbClr val="004364"/>
              </a:solidFill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chemeClr val="accent1"/>
                </a:solidFill>
                <a:hlinkClick r:id="rId2"/>
              </a:rPr>
              <a:t>m-t.christou@enoros.com.cy</a:t>
            </a:r>
            <a:endParaRPr lang="en-US" sz="2200" dirty="0" smtClean="0">
              <a:solidFill>
                <a:schemeClr val="accent1"/>
              </a:solidFill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u="sng" dirty="0" smtClean="0">
                <a:solidFill>
                  <a:schemeClr val="accent1"/>
                </a:solidFill>
                <a:hlinkClick r:id="rId3"/>
              </a:rPr>
              <a:t>www.enoros.com.cy/en</a:t>
            </a:r>
            <a:endParaRPr lang="en-US" sz="2200" dirty="0" smtClean="0">
              <a:solidFill>
                <a:schemeClr val="accent1"/>
              </a:solidFill>
            </a:endParaRP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rgbClr val="004364"/>
                </a:solidFill>
              </a:rPr>
              <a:t>Tel: +357 22375472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rgbClr val="004364"/>
                </a:solidFill>
              </a:rPr>
              <a:t>Fax: +357 22375598</a:t>
            </a:r>
            <a:r>
              <a:rPr lang="en-US" sz="2200" b="1" dirty="0" smtClean="0">
                <a:solidFill>
                  <a:srgbClr val="004364"/>
                </a:solidFill>
              </a:rPr>
              <a:t> </a:t>
            </a:r>
            <a:endParaRPr lang="el-GR" sz="2200" b="1" dirty="0" smtClean="0">
              <a:solidFill>
                <a:srgbClr val="004364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00436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476672"/>
            <a:ext cx="6840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 for your attention!</a:t>
            </a:r>
            <a:endParaRPr lang="el-GR" sz="3300" dirty="0"/>
          </a:p>
        </p:txBody>
      </p:sp>
      <p:pic>
        <p:nvPicPr>
          <p:cNvPr id="9" name="Picture 2" descr="Αρχική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1772816"/>
            <a:ext cx="4041566" cy="60802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2">
      <a:dk1>
        <a:sysClr val="windowText" lastClr="000000"/>
      </a:dk1>
      <a:lt1>
        <a:sysClr val="window" lastClr="FFFFFF"/>
      </a:lt1>
      <a:dk2>
        <a:srgbClr val="4E5B6F"/>
      </a:dk2>
      <a:lt2>
        <a:srgbClr val="00566E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4562</TotalTime>
  <Words>611</Words>
  <Application>Microsoft Office PowerPoint</Application>
  <PresentationFormat>On-screen Show (4:3)</PresentationFormat>
  <Paragraphs>103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Comprehensive policy frameworks for continuing VET: Reform of Continuing Vocational Education and Training Systems (Re-CVET)</vt:lpstr>
      <vt:lpstr>ENOROS Consulting Ltd</vt:lpstr>
      <vt:lpstr>ENOROS Consulting Ltd</vt:lpstr>
      <vt:lpstr>Key areas of Expertise</vt:lpstr>
      <vt:lpstr>Indicative List of Services</vt:lpstr>
      <vt:lpstr>Active partners network</vt:lpstr>
      <vt:lpstr>Previous experience (1/2):  List of projects related to Re-CVET Tasks</vt:lpstr>
      <vt:lpstr>Previous experience (2/2):  List of projects related to Re-CVET Tasks</vt:lpstr>
      <vt:lpstr>Slide 9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RECREATE</dc:title>
  <dc:creator>Mina</dc:creator>
  <cp:lastModifiedBy>User3</cp:lastModifiedBy>
  <cp:revision>121</cp:revision>
  <dcterms:created xsi:type="dcterms:W3CDTF">2014-10-03T09:03:25Z</dcterms:created>
  <dcterms:modified xsi:type="dcterms:W3CDTF">2016-01-25T10:21:11Z</dcterms:modified>
</cp:coreProperties>
</file>