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6" r:id="rId3"/>
    <p:sldId id="257" r:id="rId4"/>
    <p:sldId id="276" r:id="rId5"/>
    <p:sldId id="275" r:id="rId6"/>
    <p:sldId id="269" r:id="rId7"/>
    <p:sldId id="264" r:id="rId8"/>
    <p:sldId id="262" r:id="rId9"/>
    <p:sldId id="285" r:id="rId10"/>
  </p:sldIdLst>
  <p:sldSz cx="9144000" cy="6858000" type="screen4x3"/>
  <p:notesSz cx="6648450" cy="9850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930" autoAdjust="0"/>
    <p:restoredTop sz="94660"/>
  </p:normalViewPr>
  <p:slideViewPr>
    <p:cSldViewPr>
      <p:cViewPr varScale="1">
        <p:scale>
          <a:sx n="64" d="100"/>
          <a:sy n="64" d="100"/>
        </p:scale>
        <p:origin x="-2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1762" cy="492859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155" y="0"/>
            <a:ext cx="2881761" cy="492859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A70FB57-2925-41EB-98D5-FDB47100250E}" type="datetimeFigureOut">
              <a:rPr lang="en-US"/>
              <a:pPr>
                <a:defRPr/>
              </a:pPr>
              <a:t>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55897"/>
            <a:ext cx="2881762" cy="492859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155" y="9355897"/>
            <a:ext cx="2881761" cy="492859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CA6D3BF-8228-411B-BBF7-0480DA03E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3526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1762" cy="4928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155" y="0"/>
            <a:ext cx="2881761" cy="4928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E0D75-E4E0-4B24-8F20-D9D00C24D48F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3600" y="738188"/>
            <a:ext cx="4922838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5612" y="4679632"/>
            <a:ext cx="5318760" cy="4432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55897"/>
            <a:ext cx="2881762" cy="4928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155" y="9355897"/>
            <a:ext cx="2881761" cy="4928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82A13-2D1B-42A2-8D98-615598C96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4408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82A13-2D1B-42A2-8D98-615598C961F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2907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82A13-2D1B-42A2-8D98-615598C961F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5676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82A13-2D1B-42A2-8D98-615598C961F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199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82A13-2D1B-42A2-8D98-615598C961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8631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82A13-2D1B-42A2-8D98-615598C961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3301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82A13-2D1B-42A2-8D98-615598C961F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0013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82A13-2D1B-42A2-8D98-615598C961F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8027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82A13-2D1B-42A2-8D98-615598C961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852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82A13-2D1B-42A2-8D98-615598C961F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5062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BB8AB0-72CC-4F30-AC1A-E9BFF3842B93}" type="datetimeFigureOut">
              <a:rPr lang="en-US" smtClean="0"/>
              <a:pPr>
                <a:defRPr/>
              </a:pPr>
              <a:t>2/1/2016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7151-4B61-4A0F-AE69-8A36BBB0D2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398E72-AF5F-46F2-82D6-3E177ECBF080}" type="datetimeFigureOut">
              <a:rPr lang="en-US" smtClean="0"/>
              <a:pPr>
                <a:defRPr/>
              </a:pPr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D5377-CBAC-46F2-A94B-A6B3B04911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11F140-B68C-44EC-B345-866CF6DC6DA2}" type="datetimeFigureOut">
              <a:rPr lang="en-US" smtClean="0"/>
              <a:pPr>
                <a:defRPr/>
              </a:pPr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977B1-E9C8-4630-BD0E-4766C9EC8B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008D2E-6946-4D32-8C35-549E818FF3C8}" type="datetimeFigureOut">
              <a:rPr lang="en-US" smtClean="0"/>
              <a:pPr>
                <a:defRPr/>
              </a:pPr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878BA-24E7-4EFA-80DF-BE34F3026F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27C8ED-3DFC-4D84-B3D3-4FB22E181039}" type="datetimeFigureOut">
              <a:rPr lang="en-US" smtClean="0"/>
              <a:pPr>
                <a:defRPr/>
              </a:pPr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3832E-7462-4E75-81AC-42FB2E0CED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8D22D-A4A5-4953-AE44-D7E02B80BEF9}" type="datetimeFigureOut">
              <a:rPr lang="en-US" smtClean="0"/>
              <a:pPr>
                <a:defRPr/>
              </a:pPr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9F025-6BC1-4C0D-A423-417C992EF5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DE9F62-7295-4670-8A73-145D32C23D45}" type="datetimeFigureOut">
              <a:rPr lang="en-US" smtClean="0"/>
              <a:pPr>
                <a:defRPr/>
              </a:pPr>
              <a:t>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1CB40C-C3F8-402D-BEFA-F5B946EEFF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D407A5-D19E-437F-8546-2E64BF452AC5}" type="datetimeFigureOut">
              <a:rPr lang="en-US" smtClean="0"/>
              <a:pPr>
                <a:defRPr/>
              </a:pPr>
              <a:t>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BEB2D-83FA-48B4-85DD-4736782733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FCC8A7-09E3-4337-8FCF-1F69764FC84E}" type="datetimeFigureOut">
              <a:rPr lang="en-US" smtClean="0"/>
              <a:pPr>
                <a:defRPr/>
              </a:pPr>
              <a:t>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A0891-6973-4B4C-9DCB-67133432D6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0B200A-0482-4234-BDCC-9853D575A42C}" type="datetimeFigureOut">
              <a:rPr lang="en-US" smtClean="0"/>
              <a:pPr>
                <a:defRPr/>
              </a:pPr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79B824-9E48-4D26-B292-76815747F6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48EB9-26A6-4690-BE70-D9B6D1735EA4}" type="datetimeFigureOut">
              <a:rPr lang="en-US" smtClean="0"/>
              <a:pPr>
                <a:defRPr/>
              </a:pPr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D06443CC-B547-4143-8E67-01BC75139C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B893421-A763-4952-891C-927398FC8B0D}" type="datetimeFigureOut">
              <a:rPr lang="en-US" smtClean="0"/>
              <a:pPr>
                <a:defRPr/>
              </a:pPr>
              <a:t>2/1/2016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6CC7259-03DF-4D37-8D4B-F0FAC36959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400000"/>
              </a:schemeClr>
            </a:gs>
            <a:gs pos="70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08012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/>
                </a:solidFill>
              </a:rPr>
              <a:t>CVET </a:t>
            </a:r>
            <a:r>
              <a:rPr lang="en-US" sz="4000" dirty="0" smtClean="0">
                <a:solidFill>
                  <a:schemeClr val="tx2"/>
                </a:solidFill>
              </a:rPr>
              <a:t>Overview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784976" cy="194421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latin typeface="+mj-lt"/>
              </a:rPr>
              <a:t>MINISTRY OF EDUCATION </a:t>
            </a:r>
            <a:endParaRPr lang="el-GR" sz="2800" b="1" dirty="0" smtClean="0">
              <a:latin typeface="+mj-lt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latin typeface="+mj-lt"/>
              </a:rPr>
              <a:t>AND CULTURE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192088" y="5215905"/>
            <a:ext cx="7772400" cy="174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3200" dirty="0" smtClean="0"/>
              <a:t>Dr. </a:t>
            </a:r>
            <a:r>
              <a:rPr lang="en-US" sz="3200" dirty="0" err="1" smtClean="0"/>
              <a:t>Tassos</a:t>
            </a:r>
            <a:r>
              <a:rPr lang="en-US" sz="3200" dirty="0" smtClean="0"/>
              <a:t> Menelaou,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sz="3200" dirty="0" smtClean="0"/>
              <a:t>Senior Education Officer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74070" y="202096"/>
            <a:ext cx="2474394" cy="2434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Organization chart</a:t>
            </a: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260" t="27881" r="7468" b="23418"/>
          <a:stretch/>
        </p:blipFill>
        <p:spPr bwMode="auto">
          <a:xfrm>
            <a:off x="113148" y="1821625"/>
            <a:ext cx="8923348" cy="3983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9296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Education and Training </a:t>
            </a:r>
            <a:r>
              <a:rPr lang="en-US" sz="4400" dirty="0" err="1" smtClean="0"/>
              <a:t>Programmes</a:t>
            </a:r>
            <a:endParaRPr lang="en-US" sz="4400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185392" y="1999381"/>
            <a:ext cx="6707088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Upper STVE</a:t>
            </a:r>
            <a:endParaRPr lang="en-US" sz="2800" dirty="0"/>
          </a:p>
          <a:p>
            <a:r>
              <a:rPr lang="en-US" sz="2800" dirty="0" smtClean="0"/>
              <a:t>New Modern Apprenticeship</a:t>
            </a:r>
          </a:p>
          <a:p>
            <a:endParaRPr lang="en-US" sz="2800" dirty="0"/>
          </a:p>
          <a:p>
            <a:r>
              <a:rPr lang="en-US" sz="2800" dirty="0" smtClean="0"/>
              <a:t>Post-STVE</a:t>
            </a:r>
            <a:endParaRPr lang="en-US" sz="2800" dirty="0"/>
          </a:p>
          <a:p>
            <a:r>
              <a:rPr lang="en-US" sz="2800" dirty="0" smtClean="0"/>
              <a:t>Evening Technical Schools</a:t>
            </a:r>
            <a:r>
              <a:rPr lang="en-US" sz="2800" dirty="0"/>
              <a:t> </a:t>
            </a:r>
          </a:p>
          <a:p>
            <a:r>
              <a:rPr lang="en-US" sz="2800" dirty="0" smtClean="0"/>
              <a:t>Afternoon and Evening Classes of Technical Schools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23528" y="2099989"/>
            <a:ext cx="1800200" cy="14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Morning Classes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3528" y="4188221"/>
            <a:ext cx="18002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Evening</a:t>
            </a:r>
          </a:p>
          <a:p>
            <a:pPr marL="0" indent="0">
              <a:buNone/>
            </a:pPr>
            <a:r>
              <a:rPr lang="en-US" dirty="0" smtClean="0"/>
              <a:t>Classes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Upper </a:t>
            </a:r>
            <a:r>
              <a:rPr lang="en-US" sz="4400" dirty="0"/>
              <a:t>Secondary Technical and Vocational </a:t>
            </a:r>
            <a:r>
              <a:rPr lang="en-US" sz="4400" dirty="0" smtClean="0"/>
              <a:t>Education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3437"/>
            <a:ext cx="8472488" cy="4525963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Duration of study - three years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Two directions - Theoretical and Practical Direction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Students select a specialization offered in their chosen field of study among eleven </a:t>
            </a:r>
            <a:r>
              <a:rPr lang="en-GB" sz="2800" dirty="0" smtClean="0"/>
              <a:t>fields of study, each divided into various specializations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Both directions combine </a:t>
            </a:r>
            <a:r>
              <a:rPr lang="en-GB" sz="2800" dirty="0"/>
              <a:t>general education subjects with technological and workshop </a:t>
            </a:r>
            <a:r>
              <a:rPr lang="en-GB" sz="2800" dirty="0" smtClean="0"/>
              <a:t>subjects.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923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5288" y="674018"/>
            <a:ext cx="8247062" cy="66675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New Modern Apprenticeship</a:t>
            </a:r>
          </a:p>
        </p:txBody>
      </p:sp>
      <p:sp>
        <p:nvSpPr>
          <p:cNvPr id="7171" name="Content Placeholder 2"/>
          <p:cNvSpPr txBox="1">
            <a:spLocks/>
          </p:cNvSpPr>
          <p:nvPr/>
        </p:nvSpPr>
        <p:spPr bwMode="auto">
          <a:xfrm>
            <a:off x="395536" y="1817588"/>
            <a:ext cx="8280722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Approved in 2007 by the Council of Ministers</a:t>
            </a:r>
            <a:endParaRPr lang="el-GR" sz="2800" dirty="0">
              <a:latin typeface="+mn-lt"/>
            </a:endParaRPr>
          </a:p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Provides an alternative </a:t>
            </a:r>
            <a:r>
              <a:rPr lang="en-US" sz="2800" dirty="0" smtClean="0">
                <a:latin typeface="+mn-lt"/>
              </a:rPr>
              <a:t>pathway in </a:t>
            </a:r>
            <a:r>
              <a:rPr lang="en-US" sz="2800" dirty="0">
                <a:latin typeface="+mn-lt"/>
              </a:rPr>
              <a:t>education, training and personal development of young people who abandon formal education</a:t>
            </a:r>
            <a:endParaRPr lang="el-GR" sz="2800" dirty="0">
              <a:latin typeface="+mn-lt"/>
            </a:endParaRPr>
          </a:p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Aims at satisfying the needs of the </a:t>
            </a:r>
            <a:r>
              <a:rPr lang="en-US" sz="2800" dirty="0" err="1">
                <a:latin typeface="+mn-lt"/>
              </a:rPr>
              <a:t>labour</a:t>
            </a:r>
            <a:r>
              <a:rPr lang="en-US" sz="2800" dirty="0">
                <a:latin typeface="+mn-lt"/>
              </a:rPr>
              <a:t> market</a:t>
            </a:r>
            <a:r>
              <a:rPr lang="el-GR" sz="2800" dirty="0">
                <a:latin typeface="+mn-lt"/>
              </a:rPr>
              <a:t> </a:t>
            </a:r>
          </a:p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Addressed to young persons between the ages of 1</a:t>
            </a:r>
            <a:r>
              <a:rPr lang="el-GR" sz="2800" dirty="0">
                <a:latin typeface="+mn-lt"/>
              </a:rPr>
              <a:t>4-2</a:t>
            </a:r>
            <a:r>
              <a:rPr lang="en-US" sz="2800" dirty="0">
                <a:latin typeface="+mn-lt"/>
              </a:rPr>
              <a:t>1, at two levels:</a:t>
            </a:r>
            <a:endParaRPr lang="el-GR" sz="2800" dirty="0">
              <a:latin typeface="+mn-lt"/>
            </a:endParaRPr>
          </a:p>
          <a:p>
            <a:pPr marL="731520" lvl="2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Preparatory apprenticeship</a:t>
            </a:r>
            <a:endParaRPr lang="el-GR" sz="2800" dirty="0">
              <a:latin typeface="+mn-lt"/>
            </a:endParaRPr>
          </a:p>
          <a:p>
            <a:pPr marL="731520" lvl="2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Core apprenticeship</a:t>
            </a:r>
            <a:endParaRPr lang="el-GR" sz="2800" dirty="0">
              <a:latin typeface="+mn-lt"/>
            </a:endParaRPr>
          </a:p>
          <a:p>
            <a:pPr marL="742950" lvl="1" indent="-285750">
              <a:spcBef>
                <a:spcPct val="20000"/>
              </a:spcBef>
              <a:buFont typeface="Arial" charset="0"/>
              <a:buNone/>
            </a:pPr>
            <a:endParaRPr lang="el-G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579296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/>
              <a:t>Post-Secondary Institutes of Vocational Education and Training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95536" y="2424256"/>
            <a:ext cx="8229600" cy="438912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n-US" sz="2800" dirty="0" smtClean="0"/>
              <a:t>Offer </a:t>
            </a:r>
            <a:r>
              <a:rPr lang="en-US" sz="2800" dirty="0"/>
              <a:t>specialized vocational education and </a:t>
            </a:r>
            <a:r>
              <a:rPr lang="en-US" sz="2800" dirty="0" smtClean="0"/>
              <a:t>training </a:t>
            </a:r>
            <a:r>
              <a:rPr lang="en-US" sz="2800" dirty="0" err="1" smtClean="0"/>
              <a:t>programmes</a:t>
            </a:r>
            <a:endParaRPr lang="en-US" sz="2800" dirty="0" smtClean="0"/>
          </a:p>
          <a:p>
            <a:pPr algn="just">
              <a:buFont typeface="Arial" pitchFamily="34" charset="0"/>
              <a:buChar char="•"/>
              <a:defRPr/>
            </a:pPr>
            <a:endParaRPr lang="en-US" sz="800" dirty="0" smtClean="0"/>
          </a:p>
          <a:p>
            <a:pPr algn="just">
              <a:buFont typeface="Arial" pitchFamily="34" charset="0"/>
              <a:buChar char="•"/>
              <a:defRPr/>
            </a:pPr>
            <a:r>
              <a:rPr lang="en-US" sz="2800" dirty="0" smtClean="0"/>
              <a:t>Provide students with the necessary qualifications by imparting academic and technical knowledge, as well as professional and practical skills.</a:t>
            </a:r>
          </a:p>
          <a:p>
            <a:pPr algn="just">
              <a:buFont typeface="Arial" pitchFamily="34" charset="0"/>
              <a:buChar char="•"/>
              <a:defRPr/>
            </a:pPr>
            <a:endParaRPr lang="en-US" sz="800" dirty="0" smtClean="0"/>
          </a:p>
          <a:p>
            <a:pPr algn="just">
              <a:buFont typeface="Arial" pitchFamily="34" charset="0"/>
              <a:buChar char="•"/>
              <a:defRPr/>
            </a:pPr>
            <a:r>
              <a:rPr lang="en-US" sz="2800" dirty="0" smtClean="0"/>
              <a:t>Students have the possibility to develop skills, that will facilitate their ability to adapt to the changing needs of industry.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Evening Technical Schools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95288" y="2176933"/>
            <a:ext cx="8229600" cy="3916363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4000"/>
              </a:lnSpc>
              <a:buNone/>
              <a:defRPr/>
            </a:pPr>
            <a:r>
              <a:rPr lang="en-GB" sz="2800" dirty="0" smtClean="0"/>
              <a:t>Offer a second chance to people of age 17+ to graduate from Secondary Education while gaining the necessary technical skills and competences for direct employment or an opportunity for higher education studies. Evening Technical Schools operate in Nicosia and Limassol.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Afternoon and Evening </a:t>
            </a:r>
            <a:br>
              <a:rPr lang="en-US" sz="4400" dirty="0" smtClean="0"/>
            </a:br>
            <a:r>
              <a:rPr lang="en-US" sz="4400" dirty="0" smtClean="0"/>
              <a:t>Classes of Technical Schools</a:t>
            </a:r>
            <a:endParaRPr lang="en-US" sz="4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95536" y="2709118"/>
            <a:ext cx="8496944" cy="4032250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n-US" sz="2800" dirty="0"/>
              <a:t>Offer initial and advanced technical skills and competences to people of all ages to </a:t>
            </a:r>
            <a:r>
              <a:rPr lang="en-US" sz="2800" dirty="0" smtClean="0"/>
              <a:t>satisfy </a:t>
            </a:r>
            <a:r>
              <a:rPr lang="en-US" sz="2800" dirty="0"/>
              <a:t>the need for updated knowledge and retraining. </a:t>
            </a:r>
          </a:p>
          <a:p>
            <a:pPr lvl="1" algn="just">
              <a:lnSpc>
                <a:spcPts val="4000"/>
              </a:lnSpc>
              <a:defRPr/>
            </a:pPr>
            <a:r>
              <a:rPr lang="en-US" sz="2600" dirty="0"/>
              <a:t>Over 40 </a:t>
            </a:r>
            <a:r>
              <a:rPr lang="en-US" sz="2600" dirty="0" err="1" smtClean="0"/>
              <a:t>programmes</a:t>
            </a:r>
            <a:r>
              <a:rPr lang="en-US" sz="2600" dirty="0" smtClean="0"/>
              <a:t> </a:t>
            </a:r>
            <a:r>
              <a:rPr lang="en-US" sz="2600" dirty="0"/>
              <a:t>offered</a:t>
            </a:r>
          </a:p>
          <a:p>
            <a:pPr lvl="1" algn="just">
              <a:lnSpc>
                <a:spcPts val="4000"/>
              </a:lnSpc>
              <a:defRPr/>
            </a:pPr>
            <a:r>
              <a:rPr lang="en-US" sz="2600" dirty="0"/>
              <a:t>Over 1000 people are trained each year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9024" y="2934072"/>
            <a:ext cx="4989240" cy="11430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Thank you </a:t>
            </a:r>
            <a:br>
              <a:rPr lang="en-US" sz="4800" dirty="0" smtClean="0"/>
            </a:br>
            <a:r>
              <a:rPr lang="en-US" sz="4800" dirty="0" smtClean="0"/>
              <a:t>for your attention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368782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1794</TotalTime>
  <Words>296</Words>
  <Application>Microsoft Office PowerPoint</Application>
  <PresentationFormat>On-screen Show (4:3)</PresentationFormat>
  <Paragraphs>53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CVET Overview</vt:lpstr>
      <vt:lpstr>Organization chart</vt:lpstr>
      <vt:lpstr>Education and Training Programmes</vt:lpstr>
      <vt:lpstr>Upper Secondary Technical and Vocational Education</vt:lpstr>
      <vt:lpstr>Slide 5</vt:lpstr>
      <vt:lpstr>Post-Secondary Institutes of Vocational Education and Training</vt:lpstr>
      <vt:lpstr>Evening Technical Schools</vt:lpstr>
      <vt:lpstr>Afternoon and Evening  Classes of Technical Schools</vt:lpstr>
      <vt:lpstr>Thank you  for your attention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CYPRUS TECHNICAL AND VOCATIONAL EDUCATION</dc:title>
  <dc:creator>User</dc:creator>
  <cp:lastModifiedBy>User3</cp:lastModifiedBy>
  <cp:revision>107</cp:revision>
  <cp:lastPrinted>2015-10-12T08:07:33Z</cp:lastPrinted>
  <dcterms:created xsi:type="dcterms:W3CDTF">2013-09-21T17:20:09Z</dcterms:created>
  <dcterms:modified xsi:type="dcterms:W3CDTF">2016-02-01T07:54:25Z</dcterms:modified>
</cp:coreProperties>
</file>