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65FEB-D3F6-4851-8B65-52B464435214}" type="datetimeFigureOut">
              <a:rPr lang="lt-LT" smtClean="0"/>
              <a:t>2018-01-16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D63A-1153-4255-BDEE-E9F4C5DC72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450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8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1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2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2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3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-cvet.org/" TargetMode="External"/><Relationship Id="rId2" Type="http://schemas.openxmlformats.org/officeDocument/2006/relationships/hyperlink" Target="http://www.kpmpc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207568" y="2204865"/>
            <a:ext cx="7772400" cy="1154557"/>
          </a:xfrm>
        </p:spPr>
        <p:txBody>
          <a:bodyPr/>
          <a:lstStyle/>
          <a:p>
            <a:r>
              <a:rPr lang="lt-LT" altLang="lt-LT" sz="2800" dirty="0">
                <a:ea typeface="ＭＳ Ｐゴシック" pitchFamily="34" charset="-128"/>
              </a:rPr>
              <a:t/>
            </a:r>
            <a:br>
              <a:rPr lang="lt-LT" altLang="lt-LT" sz="2800" dirty="0">
                <a:ea typeface="ＭＳ Ｐゴシック" pitchFamily="34" charset="-128"/>
              </a:rPr>
            </a:br>
            <a:endParaRPr lang="lt-LT" sz="2800" dirty="0"/>
          </a:p>
        </p:txBody>
      </p:sp>
      <p:sp>
        <p:nvSpPr>
          <p:cNvPr id="7171" name="Turinio vietos rezervavimo ženklas 2"/>
          <p:cNvSpPr>
            <a:spLocks noGrp="1"/>
          </p:cNvSpPr>
          <p:nvPr>
            <p:ph type="subTitle" idx="1"/>
          </p:nvPr>
        </p:nvSpPr>
        <p:spPr>
          <a:xfrm>
            <a:off x="2207568" y="2038350"/>
            <a:ext cx="8993832" cy="2185168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altLang="lt-LT" sz="54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tęstinio profesinio mokymo kokybės kodeksas</a:t>
            </a:r>
          </a:p>
        </p:txBody>
      </p:sp>
      <p:pic>
        <p:nvPicPr>
          <p:cNvPr id="2055" name="Picture 0" descr="RE CVE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9260" b="33333"/>
          <a:stretch>
            <a:fillRect/>
          </a:stretch>
        </p:blipFill>
        <p:spPr bwMode="auto">
          <a:xfrm>
            <a:off x="7864676" y="450351"/>
            <a:ext cx="2863755" cy="10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aveikslėli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6" y="645764"/>
            <a:ext cx="2546142" cy="7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lt-LT" alt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154632" y="491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</a:t>
            </a:r>
            <a:endParaRPr kumimoji="0" lang="lt-LT" alt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0" name="Picture 20" descr="^3F2B3BFA7FBAA01A170DC65DD94FA9A76BF829A237D4B04E03^pimgpsh_fullsize_dis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95" y="5434160"/>
            <a:ext cx="1863623" cy="5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9" descr="MOEC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58" y="5434160"/>
            <a:ext cx="1537673" cy="5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aveikslėlis 9" descr="KPM centras galu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1" y="5496219"/>
            <a:ext cx="2459282" cy="3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9769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5434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lt-LT" alt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61294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3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Kokybės </a:t>
            </a:r>
            <a:r>
              <a:rPr lang="lt-LT" dirty="0" smtClean="0"/>
              <a:t>kodeksas TPM teikėjams: </a:t>
            </a:r>
            <a:r>
              <a:rPr lang="lt-LT" dirty="0"/>
              <a:t>k</a:t>
            </a:r>
            <a:r>
              <a:rPr lang="lt-LT" dirty="0" smtClean="0"/>
              <a:t>okybės </a:t>
            </a:r>
            <a:r>
              <a:rPr lang="lt-LT" dirty="0"/>
              <a:t>vadybos sistemos dokumentacija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387426"/>
          </a:xfrm>
        </p:spPr>
        <p:txBody>
          <a:bodyPr>
            <a:normAutofit fontScale="92500" lnSpcReduction="20000"/>
          </a:bodyPr>
          <a:lstStyle/>
          <a:p>
            <a:r>
              <a:rPr lang="lt-LT" sz="2800" b="1" dirty="0"/>
              <a:t>Kokybės vadybos dokumentacijos sistemoje turėtų būti saugomi </a:t>
            </a:r>
            <a:r>
              <a:rPr lang="lt-LT" sz="2800" b="1" dirty="0" smtClean="0"/>
              <a:t> </a:t>
            </a:r>
            <a:r>
              <a:rPr lang="lt-LT" sz="2800" b="1" dirty="0"/>
              <a:t>šie įrašai: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t-LT" sz="2800" dirty="0" smtClean="0"/>
              <a:t> TPM </a:t>
            </a:r>
            <a:r>
              <a:rPr lang="lt-LT" sz="2800" dirty="0"/>
              <a:t>įstaigos misija ir kokybės užtikrinimo politika;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t-LT" sz="2800" dirty="0" smtClean="0"/>
              <a:t> pagrindinių </a:t>
            </a:r>
            <a:r>
              <a:rPr lang="lt-LT" sz="2800" dirty="0"/>
              <a:t>procesų ir sąvokų, susijusių su (asmeninėmis) atsakomybėmis, </a:t>
            </a:r>
            <a:endParaRPr lang="lt-LT" sz="2800" dirty="0" smtClean="0"/>
          </a:p>
          <a:p>
            <a:pPr marL="0" lvl="0" indent="0">
              <a:buNone/>
            </a:pPr>
            <a:r>
              <a:rPr lang="lt-LT" sz="2800" dirty="0"/>
              <a:t> </a:t>
            </a:r>
            <a:r>
              <a:rPr lang="lt-LT" sz="2800" dirty="0" smtClean="0"/>
              <a:t>  aprašymai</a:t>
            </a:r>
            <a:r>
              <a:rPr lang="lt-LT" sz="2800" dirty="0"/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t-LT" sz="2800" dirty="0" smtClean="0"/>
              <a:t> vertinimui </a:t>
            </a:r>
            <a:r>
              <a:rPr lang="lt-LT" sz="2800" dirty="0"/>
              <a:t>ir įvertinimui naudojamos priemonės;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t-LT" sz="2800" dirty="0" smtClean="0"/>
              <a:t> įrašai</a:t>
            </a:r>
            <a:r>
              <a:rPr lang="lt-LT" sz="2800" dirty="0"/>
              <a:t>, fiksuojantys atliktą vertinimą ir įvertinimą;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t-LT" sz="2800" dirty="0" smtClean="0"/>
              <a:t> įrašai </a:t>
            </a:r>
            <a:r>
              <a:rPr lang="lt-LT" sz="2800" dirty="0"/>
              <a:t>apie visus pasiūlymus, skundus ir po jų atliktus tyrimus;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t-LT" sz="2800" dirty="0" smtClean="0"/>
              <a:t> protokolai </a:t>
            </a:r>
            <a:r>
              <a:rPr lang="lt-LT" sz="2800" dirty="0"/>
              <a:t>ir diskusijų, kaip pagerinti organizavimo procesų, programos ir  </a:t>
            </a:r>
            <a:r>
              <a:rPr lang="lt-LT" sz="2800" dirty="0" smtClean="0"/>
              <a:t>  </a:t>
            </a:r>
          </a:p>
          <a:p>
            <a:pPr marL="0" lvl="0" indent="0">
              <a:buNone/>
            </a:pPr>
            <a:r>
              <a:rPr lang="lt-LT" sz="2800" dirty="0"/>
              <a:t> </a:t>
            </a:r>
            <a:r>
              <a:rPr lang="lt-LT" sz="2800" dirty="0" smtClean="0"/>
              <a:t>  paslaugų </a:t>
            </a:r>
            <a:r>
              <a:rPr lang="lt-LT" sz="2800" dirty="0"/>
              <a:t>teikimo kokybę, rezultatai.</a:t>
            </a:r>
          </a:p>
          <a:p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139154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91698"/>
            <a:ext cx="10058400" cy="1035760"/>
          </a:xfrm>
        </p:spPr>
        <p:txBody>
          <a:bodyPr/>
          <a:lstStyle/>
          <a:p>
            <a:r>
              <a:rPr lang="lt-LT" dirty="0" smtClean="0"/>
              <a:t>Esminiai kodekso principai</a:t>
            </a:r>
            <a:endParaRPr lang="lt-L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109421"/>
              </p:ext>
            </p:extLst>
          </p:nvPr>
        </p:nvGraphicFramePr>
        <p:xfrm>
          <a:off x="365759" y="844063"/>
          <a:ext cx="5676314" cy="562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314">
                  <a:extLst>
                    <a:ext uri="{9D8B030D-6E8A-4147-A177-3AD203B41FA5}">
                      <a16:colId xmlns:a16="http://schemas.microsoft.com/office/drawing/2014/main" val="3337532528"/>
                    </a:ext>
                  </a:extLst>
                </a:gridCol>
              </a:tblGrid>
              <a:tr h="378546">
                <a:tc>
                  <a:txBody>
                    <a:bodyPr/>
                    <a:lstStyle/>
                    <a:p>
                      <a:r>
                        <a:rPr lang="lt-LT" dirty="0" smtClean="0"/>
                        <a:t>Nacionalinėms</a:t>
                      </a:r>
                      <a:r>
                        <a:rPr lang="lt-LT" baseline="0" dirty="0" smtClean="0"/>
                        <a:t> institucijoms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87338"/>
                  </a:ext>
                </a:extLst>
              </a:tr>
              <a:tr h="662457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Naudojamas kokybės ciklas / visų suinteresuotųjų šalių dalyvavimas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63436"/>
                  </a:ext>
                </a:extLst>
              </a:tr>
              <a:tr h="373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inkama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institucinė sistema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45826"/>
                  </a:ext>
                </a:extLst>
              </a:tr>
              <a:tr h="378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Aiškūs kriterijai, kas gali teikti TPM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449006"/>
                  </a:ext>
                </a:extLst>
              </a:tr>
              <a:tr h="378546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Veiklos kokybės įsivertinimas ar išorinis vertinimas?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441262"/>
                  </a:ext>
                </a:extLst>
              </a:tr>
              <a:tr h="662457">
                <a:tc>
                  <a:txBody>
                    <a:bodyPr/>
                    <a:lstStyle/>
                    <a:p>
                      <a:r>
                        <a:rPr lang="lt-LT" b="0" dirty="0" smtClean="0"/>
                        <a:t>Pasinaudojama esama šalies TPM teikėjų kokybės užtikrinimo praktika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72686"/>
                  </a:ext>
                </a:extLst>
              </a:tr>
              <a:tr h="662457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Taikomi mechanizmai ir procedūros, skirti mokymo poreikiams nustatyti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86466"/>
                  </a:ext>
                </a:extLst>
              </a:tr>
              <a:tr h="482955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Dėmesys kvalifikacijų kūrimo ir suteikimo kokybei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024570"/>
                  </a:ext>
                </a:extLst>
              </a:tr>
              <a:tr h="946367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Vykdoma TPM teikimo stebėsena ir stebėsenos rezultatai panaudojami priimant sprendimus profesinio mokymo politikoje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8677"/>
                  </a:ext>
                </a:extLst>
              </a:tr>
              <a:tr h="703405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TPM teikėjų motyvacija: taikomos finansinės ir nefinansinės paskatos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53603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18070"/>
              </p:ext>
            </p:extLst>
          </p:nvPr>
        </p:nvGraphicFramePr>
        <p:xfrm>
          <a:off x="6210887" y="844063"/>
          <a:ext cx="5676314" cy="561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314">
                  <a:extLst>
                    <a:ext uri="{9D8B030D-6E8A-4147-A177-3AD203B41FA5}">
                      <a16:colId xmlns:a16="http://schemas.microsoft.com/office/drawing/2014/main" val="477742763"/>
                    </a:ext>
                  </a:extLst>
                </a:gridCol>
              </a:tblGrid>
              <a:tr h="362949">
                <a:tc>
                  <a:txBody>
                    <a:bodyPr/>
                    <a:lstStyle/>
                    <a:p>
                      <a:r>
                        <a:rPr lang="lt-LT" dirty="0" smtClean="0"/>
                        <a:t>TPM teikėjams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34669"/>
                  </a:ext>
                </a:extLst>
              </a:tr>
              <a:tr h="678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Naudojamas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lt-LT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okybės</a:t>
                      </a: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cikl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visų suinteresuotųjų šalių dalyvavimas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086096"/>
                  </a:ext>
                </a:extLst>
              </a:tr>
              <a:tr h="362949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Vadovybės įsipareigojimai dėl kokybės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65398"/>
                  </a:ext>
                </a:extLst>
              </a:tr>
              <a:tr h="907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Įstaigos kokybės tikslai atitinka įstaigos veiklos tikslus ir įstaigos galimybes, nustatyti / apibrėžti reikalingi materialiniai, žmonių ir finansiniai ištekliai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77943"/>
                  </a:ext>
                </a:extLst>
              </a:tr>
              <a:tr h="907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Paskirti atsakingi asmenys ir užtikrinta, kad kiekvienam darbuotojui priskirti įgaliojimai ir atsakomybė jam yra suprantami ir vykdomi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32713"/>
                  </a:ext>
                </a:extLst>
              </a:tr>
              <a:tr h="362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Orientavimasis į mokinius 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50562"/>
                  </a:ext>
                </a:extLst>
              </a:tr>
              <a:tr h="362949">
                <a:tc>
                  <a:txBody>
                    <a:bodyPr/>
                    <a:lstStyle/>
                    <a:p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Veikiantys mokymo ir kitų paslaugų planavimo procesai</a:t>
                      </a:r>
                      <a:endParaRPr lang="lt-L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71202"/>
                  </a:ext>
                </a:extLst>
              </a:tr>
              <a:tr h="362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Efektyvi vidinė ir išorinė komunikacija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30054"/>
                  </a:ext>
                </a:extLst>
              </a:tr>
              <a:tr h="362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Suinteresuotųjų šalių pasitenkinimo matavimas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56677"/>
                  </a:ext>
                </a:extLst>
              </a:tr>
              <a:tr h="907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Stebėsena ir įsivertinimas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Duomenų rinkimas, analizė ir panaudojimas siekiant gerinti kokybę</a:t>
                      </a:r>
                      <a:endParaRPr lang="lt-LT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9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8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 smtClean="0"/>
              <a:t>Dėkoju už Jūsų dėmesį</a:t>
            </a:r>
            <a:r>
              <a:rPr lang="en-GB" sz="3600" dirty="0" smtClean="0"/>
              <a:t>!</a:t>
            </a:r>
          </a:p>
          <a:p>
            <a:pPr algn="ctr"/>
            <a:r>
              <a:rPr lang="en-GB" sz="3600" dirty="0" smtClean="0">
                <a:hlinkClick r:id="rId2"/>
              </a:rPr>
              <a:t>www.kpmpc.lt</a:t>
            </a:r>
            <a:r>
              <a:rPr lang="en-GB" sz="3600" dirty="0" smtClean="0"/>
              <a:t> </a:t>
            </a:r>
          </a:p>
          <a:p>
            <a:pPr algn="ctr"/>
            <a:endParaRPr lang="en-GB" sz="3600" dirty="0" smtClean="0">
              <a:hlinkClick r:id="rId3"/>
            </a:endParaRPr>
          </a:p>
          <a:p>
            <a:pPr algn="ctr"/>
            <a:r>
              <a:rPr lang="lt-LT" sz="3600" dirty="0" smtClean="0">
                <a:hlinkClick r:id="rId3"/>
              </a:rPr>
              <a:t>https</a:t>
            </a:r>
            <a:r>
              <a:rPr lang="lt-LT" sz="3600" dirty="0">
                <a:hlinkClick r:id="rId3"/>
              </a:rPr>
              <a:t>://</a:t>
            </a:r>
            <a:r>
              <a:rPr lang="lt-LT" sz="3600" dirty="0" smtClean="0">
                <a:hlinkClick r:id="rId3"/>
              </a:rPr>
              <a:t>www.re-cvet.org</a:t>
            </a:r>
            <a:r>
              <a:rPr lang="en-GB" sz="3600" dirty="0" smtClean="0"/>
              <a:t> </a:t>
            </a:r>
            <a:endParaRPr lang="lt-LT" sz="3600" dirty="0"/>
          </a:p>
        </p:txBody>
      </p:sp>
      <p:pic>
        <p:nvPicPr>
          <p:cNvPr id="4" name="Picture 0" descr="RE CVET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9260" b="33333"/>
          <a:stretch>
            <a:fillRect/>
          </a:stretch>
        </p:blipFill>
        <p:spPr bwMode="auto">
          <a:xfrm>
            <a:off x="4854190" y="5064554"/>
            <a:ext cx="2863755" cy="10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11217730" cy="1317534"/>
          </a:xfrm>
        </p:spPr>
        <p:txBody>
          <a:bodyPr>
            <a:normAutofit/>
          </a:bodyPr>
          <a:lstStyle/>
          <a:p>
            <a:r>
              <a:rPr lang="lt-LT" sz="2800" dirty="0" smtClean="0"/>
              <a:t>„</a:t>
            </a:r>
            <a:r>
              <a:rPr lang="lt-LT" sz="2800" dirty="0" err="1" smtClean="0"/>
              <a:t>Re</a:t>
            </a:r>
            <a:r>
              <a:rPr lang="lt-LT" sz="2800" dirty="0" smtClean="0"/>
              <a:t>-CVET“ tęstinio profesinio mokymo kokybės kodeksas - programos </a:t>
            </a:r>
            <a:r>
              <a:rPr lang="lt-LT" sz="2800" dirty="0"/>
              <a:t>„</a:t>
            </a:r>
            <a:r>
              <a:rPr lang="lt-LT" sz="2800" dirty="0" err="1"/>
              <a:t>Erasmus</a:t>
            </a:r>
            <a:r>
              <a:rPr lang="lt-LT" sz="2800" dirty="0"/>
              <a:t>+“ projekto „Visapusiškos tęstinio profesinio mokymo politinės sistemos: tęstinio profesinio mokymo sistemų reforma („</a:t>
            </a:r>
            <a:r>
              <a:rPr lang="lt-LT" sz="2800" dirty="0" err="1"/>
              <a:t>Re</a:t>
            </a:r>
            <a:r>
              <a:rPr lang="lt-LT" sz="2800" dirty="0"/>
              <a:t>-CVET“)“ </a:t>
            </a:r>
            <a:r>
              <a:rPr lang="lt-LT" sz="2800" dirty="0" smtClean="0"/>
              <a:t>rezultatas</a:t>
            </a:r>
            <a:endParaRPr lang="lt-LT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753290" y="1711234"/>
            <a:ext cx="1052431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lt-LT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Pagrindiniai tęstinio profesinio mokymo (toliau – TPM) </a:t>
            </a:r>
            <a:r>
              <a:rPr lang="lt-L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kokybės kodekso </a:t>
            </a:r>
            <a:r>
              <a:rPr lang="lt-L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tikslai: </a:t>
            </a:r>
          </a:p>
          <a:p>
            <a:pPr fontAlgn="base"/>
            <a:endParaRPr lang="lt-LT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patarti </a:t>
            </a:r>
            <a:r>
              <a:rPr 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 pasiūlyti TPM </a:t>
            </a:r>
            <a:r>
              <a:rPr 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teikėjams priemones</a:t>
            </a:r>
            <a:r>
              <a:rPr 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kuriomis </a:t>
            </a:r>
            <a:r>
              <a:rPr 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būtų galima naudotis stiprinant kokybės užtikrinimo procedūras </a:t>
            </a:r>
            <a:r>
              <a:rPr 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 </a:t>
            </a:r>
            <a:r>
              <a:rPr 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vertinant </a:t>
            </a:r>
            <a:r>
              <a:rPr 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savo veiklos kokybę;</a:t>
            </a:r>
          </a:p>
          <a:p>
            <a:pPr fontAlgn="base"/>
            <a:endParaRPr lang="lt-L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lt-LT" alt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rekomenduoti 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TPM nacionalinėms valdžios institucijoms ir </a:t>
            </a:r>
            <a:r>
              <a:rPr lang="lt-LT" alt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politikams pagrindinius kokybės 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užtikrinimo principus, </a:t>
            </a:r>
            <a:r>
              <a:rPr lang="lt-LT" alt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nusakytus remiantis 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Europos profesinio mokymo kokybės užtikrinimo orientacine sistema (angl. </a:t>
            </a:r>
            <a:r>
              <a:rPr lang="lt-LT" altLang="lt-L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lt-LT" altLang="lt-L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lt-LT" altLang="lt-L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Assurance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lt-LT" altLang="lt-L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Reference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lt-LT" altLang="lt-L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Framework</a:t>
            </a:r>
            <a:r>
              <a:rPr lang="lt-LT" altLang="lt-L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EQAVET</a:t>
            </a:r>
            <a:r>
              <a:rPr lang="lt-LT" altLang="lt-L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lt-LT" altLang="lt-LT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r>
              <a:rPr lang="lt-LT" altLang="lt-L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Šiame </a:t>
            </a:r>
            <a:r>
              <a:rPr lang="lt-LT" altLang="lt-L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kodekse </a:t>
            </a:r>
            <a:r>
              <a:rPr lang="lt-LT" altLang="lt-L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naudojamas ISO 9000 standarte pateiktas kokybės apibrėžimas: „Tai laipsnis, kuriuo vidinių savybių rinkinys atitinka reikalavimus.“ </a:t>
            </a:r>
            <a:endParaRPr lang="lt-LT" altLang="lt-LT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endParaRPr lang="lt-LT" altLang="lt-LT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1123"/>
          </a:xfrm>
        </p:spPr>
        <p:txBody>
          <a:bodyPr>
            <a:normAutofit/>
          </a:bodyPr>
          <a:lstStyle/>
          <a:p>
            <a:r>
              <a:rPr lang="lt-LT" altLang="lt-L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lt-LT" altLang="lt-LT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</a:t>
            </a:r>
            <a:r>
              <a:rPr lang="lt-LT" altLang="lt-L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-CVET“ tęstinio profesinio mokymo kokybės </a:t>
            </a:r>
            <a:r>
              <a:rPr lang="lt-LT" altLang="lt-L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kodekso turinys</a:t>
            </a:r>
            <a:endParaRPr lang="lt-L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548" y="1802673"/>
            <a:ext cx="5950132" cy="4373043"/>
          </a:xfrm>
        </p:spPr>
        <p:txBody>
          <a:bodyPr>
            <a:noAutofit/>
          </a:bodyPr>
          <a:lstStyle/>
          <a:p>
            <a:r>
              <a:rPr lang="lt-LT" sz="2400" dirty="0"/>
              <a:t>1. EQAVET įgyvendinimas </a:t>
            </a:r>
          </a:p>
          <a:p>
            <a:r>
              <a:rPr lang="lt-LT" sz="2400" dirty="0"/>
              <a:t>2. Kokybės kodeksas už TPM atsakingoms nacionalinėms valdžios </a:t>
            </a:r>
            <a:r>
              <a:rPr lang="lt-LT" sz="2400" dirty="0" smtClean="0"/>
              <a:t>institucijoms: </a:t>
            </a:r>
            <a:endParaRPr lang="lt-L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 smtClean="0"/>
              <a:t> Kas </a:t>
            </a:r>
            <a:r>
              <a:rPr lang="lt-LT" sz="2400" dirty="0"/>
              <a:t>turėtų sudaryti nacionalinės TPM kokybės užtikrinimo orientacinės struktūros branduolį</a:t>
            </a:r>
            <a:r>
              <a:rPr lang="lt-LT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/>
              <a:t> </a:t>
            </a:r>
            <a:r>
              <a:rPr lang="lt-LT" sz="2400" dirty="0" smtClean="0"/>
              <a:t>Kokie </a:t>
            </a:r>
            <a:r>
              <a:rPr lang="lt-LT" sz="2400" dirty="0"/>
              <a:t>procesai turėtų būti įtraukti į nacionalinį išorinio TPM kokybės vertinimo modelį</a:t>
            </a:r>
            <a:r>
              <a:rPr lang="lt-LT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/>
              <a:t> </a:t>
            </a:r>
            <a:r>
              <a:rPr lang="lt-LT" sz="2400" dirty="0" smtClean="0"/>
              <a:t>Kokie </a:t>
            </a:r>
            <a:r>
              <a:rPr lang="lt-LT" sz="2400" dirty="0"/>
              <a:t>TPM kokybės modeliai taikomi įvairiose šalyse</a:t>
            </a:r>
            <a:r>
              <a:rPr lang="lt-LT" sz="2400" dirty="0" smtClean="0"/>
              <a:t>?</a:t>
            </a:r>
            <a:endParaRPr lang="lt-LT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738" t="17590" r="43942" b="6696"/>
          <a:stretch/>
        </p:blipFill>
        <p:spPr>
          <a:xfrm rot="-600000">
            <a:off x="844060" y="1504292"/>
            <a:ext cx="3526971" cy="49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8300"/>
            <a:ext cx="10058400" cy="1052537"/>
          </a:xfrm>
        </p:spPr>
        <p:txBody>
          <a:bodyPr>
            <a:noAutofit/>
          </a:bodyPr>
          <a:lstStyle/>
          <a:p>
            <a:r>
              <a:rPr lang="lt-LT" altLang="lt-LT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lt-LT" altLang="lt-LT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</a:t>
            </a:r>
            <a:r>
              <a:rPr lang="lt-LT" altLang="lt-LT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-CVET“ tęstinio profesinio mokymo kokybės kodekso turinys</a:t>
            </a:r>
            <a:endParaRPr lang="lt-LT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lt-LT" dirty="0" smtClean="0"/>
          </a:p>
          <a:p>
            <a:pPr marL="0" indent="0">
              <a:buNone/>
            </a:pPr>
            <a:r>
              <a:rPr lang="lt-LT" sz="2800" dirty="0"/>
              <a:t>3. Kokybės kodeksas TPM </a:t>
            </a:r>
            <a:r>
              <a:rPr lang="lt-LT" sz="2800" dirty="0" smtClean="0"/>
              <a:t>teikėjams: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Pagrindiniai </a:t>
            </a:r>
            <a:r>
              <a:rPr lang="lt-LT" sz="2800" dirty="0"/>
              <a:t>TPM kokybės užtikrinimo instituciniu lygmeniu </a:t>
            </a:r>
            <a:r>
              <a:rPr lang="lt-LT" sz="2800" dirty="0" smtClean="0"/>
              <a:t>principai;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Kokybės </a:t>
            </a:r>
            <a:r>
              <a:rPr lang="lt-LT" sz="2800" dirty="0"/>
              <a:t>vadybos sistemos </a:t>
            </a:r>
            <a:r>
              <a:rPr lang="lt-LT" sz="2800" dirty="0" smtClean="0"/>
              <a:t>dokumentacija.</a:t>
            </a:r>
            <a:endParaRPr lang="lt-LT" sz="2800" dirty="0"/>
          </a:p>
          <a:p>
            <a:r>
              <a:rPr lang="lt-LT" sz="2800" dirty="0"/>
              <a:t>4. Kontrolinis TPM kokybės sąrašas</a:t>
            </a:r>
          </a:p>
          <a:p>
            <a:r>
              <a:rPr lang="lt-LT" sz="2800" dirty="0"/>
              <a:t>5. Papildoma informacija ir šaltiniai</a:t>
            </a:r>
          </a:p>
        </p:txBody>
      </p:sp>
    </p:spTree>
    <p:extLst>
      <p:ext uri="{BB962C8B-B14F-4D97-AF65-F5344CB8AC3E}">
        <p14:creationId xmlns:p14="http://schemas.microsoft.com/office/powerpoint/2010/main" val="18785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/>
              <a:t>Europos profesinio mokymo kokybės užtikrinimo </a:t>
            </a:r>
            <a:r>
              <a:rPr lang="lt-LT" sz="3600" dirty="0" smtClean="0"/>
              <a:t>orientacinės sistemos </a:t>
            </a:r>
            <a:r>
              <a:rPr lang="lt-LT" sz="3600" dirty="0"/>
              <a:t>(EQAVET) </a:t>
            </a:r>
            <a:r>
              <a:rPr lang="lt-LT" sz="3600" dirty="0" smtClean="0"/>
              <a:t>įgyvendinimas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2366"/>
          </a:xfrm>
        </p:spPr>
        <p:txBody>
          <a:bodyPr/>
          <a:lstStyle/>
          <a:p>
            <a:r>
              <a:rPr lang="lt-LT" dirty="0" smtClean="0"/>
              <a:t>Tai sistema skirta </a:t>
            </a:r>
            <a:r>
              <a:rPr lang="lt-LT" dirty="0"/>
              <a:t>profesiniam mokymui </a:t>
            </a:r>
            <a:r>
              <a:rPr lang="lt-LT" dirty="0" smtClean="0"/>
              <a:t>tobulinti.  Ji siūlo </a:t>
            </a:r>
            <a:r>
              <a:rPr lang="lt-LT" dirty="0"/>
              <a:t>nacionalinėms valdžios institucijoms bendrų kokybės užtikrinimo </a:t>
            </a:r>
            <a:r>
              <a:rPr lang="lt-LT" dirty="0" smtClean="0"/>
              <a:t>priemonių, kurių pagrindas </a:t>
            </a:r>
            <a:r>
              <a:rPr lang="lt-LT" dirty="0"/>
              <a:t>yra kokybės užtikrinimo ir gerinimo ciklas (planavimas, įgyvendinimas, vertinimas, peržiūra ir (arba) </a:t>
            </a:r>
            <a:r>
              <a:rPr lang="lt-LT" dirty="0" smtClean="0"/>
              <a:t>persvarstymas) bei </a:t>
            </a:r>
            <a:r>
              <a:rPr lang="lt-LT" dirty="0"/>
              <a:t>kokybės kriterijų rinkinį kartu su aprašais ir rodikliais</a:t>
            </a:r>
            <a:r>
              <a:rPr lang="lt-LT" dirty="0" smtClean="0"/>
              <a:t> :</a:t>
            </a:r>
          </a:p>
          <a:p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3016676"/>
            <a:ext cx="7315199" cy="335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9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Kokybės </a:t>
            </a:r>
            <a:r>
              <a:rPr lang="lt-LT" sz="4000" dirty="0"/>
              <a:t>kodeksas už TPM atsakingoms nacionalinėms valdžios institucijoms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b="1" dirty="0" smtClean="0"/>
              <a:t>Pagrindiniai elementai, sudarantys Nacionalinę </a:t>
            </a:r>
            <a:r>
              <a:rPr lang="lt-LT" sz="2400" b="1" dirty="0"/>
              <a:t>kokybės užtikrinimo orientacinę </a:t>
            </a:r>
            <a:r>
              <a:rPr lang="lt-LT" sz="2400" b="1" dirty="0" smtClean="0"/>
              <a:t>struktūrą galėtų būti šie:</a:t>
            </a:r>
            <a:endParaRPr lang="lt-LT" sz="2400" b="1" dirty="0"/>
          </a:p>
          <a:p>
            <a:r>
              <a:rPr lang="lt-LT" sz="2400" dirty="0" smtClean="0"/>
              <a:t>- aiškiai </a:t>
            </a:r>
            <a:r>
              <a:rPr lang="lt-LT" sz="2400" dirty="0"/>
              <a:t>užsibrėžti tikslai ir uždaviniai </a:t>
            </a:r>
            <a:r>
              <a:rPr lang="lt-LT" sz="2400" dirty="0" smtClean="0"/>
              <a:t>TPM </a:t>
            </a:r>
            <a:r>
              <a:rPr lang="lt-LT" sz="2400" dirty="0"/>
              <a:t>plėtrai </a:t>
            </a:r>
            <a:r>
              <a:rPr lang="lt-LT" sz="2400" dirty="0" smtClean="0"/>
              <a:t>ir gerinimui, nuolat juos peržiūrint </a:t>
            </a:r>
            <a:r>
              <a:rPr lang="lt-LT" sz="2400" dirty="0"/>
              <a:t>ir </a:t>
            </a:r>
            <a:r>
              <a:rPr lang="lt-LT" sz="2400" dirty="0" smtClean="0"/>
              <a:t>pritaikant, atsižvelgus </a:t>
            </a:r>
            <a:r>
              <a:rPr lang="lt-LT" sz="2400" dirty="0"/>
              <a:t>į ciklinio darbo </a:t>
            </a:r>
            <a:r>
              <a:rPr lang="lt-LT" sz="2400" dirty="0" smtClean="0"/>
              <a:t>(„</a:t>
            </a:r>
            <a:r>
              <a:rPr lang="lt-LT" sz="2400" dirty="0"/>
              <a:t>Planuok–daryk–tikrink–veik“) rezultatus;</a:t>
            </a:r>
          </a:p>
          <a:p>
            <a:r>
              <a:rPr lang="lt-LT" sz="2400" dirty="0" smtClean="0"/>
              <a:t>- apibrėžtas rodiklių rinkinys</a:t>
            </a:r>
            <a:r>
              <a:rPr lang="lt-LT" sz="2400" dirty="0"/>
              <a:t>, skirtas užsibrėžtiems uždaviniams ir jų poveikiui įvertinti: indėlio, rezultatų, konteksto ir proceso rodikliai;</a:t>
            </a:r>
          </a:p>
          <a:p>
            <a:r>
              <a:rPr lang="lt-LT" sz="2400" dirty="0" smtClean="0"/>
              <a:t>- pagrindinių </a:t>
            </a:r>
            <a:r>
              <a:rPr lang="lt-LT" sz="2400" dirty="0"/>
              <a:t>suinteresuotųjų </a:t>
            </a:r>
            <a:r>
              <a:rPr lang="lt-LT" sz="2400" dirty="0" smtClean="0"/>
              <a:t>šalių susitarimas </a:t>
            </a:r>
            <a:r>
              <a:rPr lang="lt-LT" sz="2400" dirty="0"/>
              <a:t>dėl metodologinių ir procesinių principų, kuriais bus paremtas sistemos įgyvendinimas.</a:t>
            </a:r>
          </a:p>
        </p:txBody>
      </p:sp>
    </p:spTree>
    <p:extLst>
      <p:ext uri="{BB962C8B-B14F-4D97-AF65-F5344CB8AC3E}">
        <p14:creationId xmlns:p14="http://schemas.microsoft.com/office/powerpoint/2010/main" val="3762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Kokybės kodeksas TPM teikėjams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19360" cy="4387426"/>
          </a:xfrm>
        </p:spPr>
        <p:txBody>
          <a:bodyPr>
            <a:normAutofit fontScale="92500" lnSpcReduction="10000"/>
          </a:bodyPr>
          <a:lstStyle/>
          <a:p>
            <a:r>
              <a:rPr lang="lt-LT" sz="2600" b="1" dirty="0"/>
              <a:t>Pagrindiniai TPM kokybės užtikrinimo instituciniu lygmeniu </a:t>
            </a:r>
            <a:r>
              <a:rPr lang="lt-LT" sz="2600" b="1" dirty="0" smtClean="0"/>
              <a:t>principai paremti</a:t>
            </a:r>
            <a:r>
              <a:rPr lang="lt-LT" sz="2600" dirty="0" smtClean="0"/>
              <a:t>:</a:t>
            </a:r>
            <a:endParaRPr lang="lt-L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/>
              <a:t> </a:t>
            </a:r>
            <a:r>
              <a:rPr lang="lt-LT" sz="2800" dirty="0" smtClean="0"/>
              <a:t>Kokybės </a:t>
            </a:r>
            <a:r>
              <a:rPr lang="lt-LT" sz="2800" dirty="0"/>
              <a:t>ciklo (planavimas, įgyvendinimas, vertinimas ir peržiūra) </a:t>
            </a:r>
            <a:r>
              <a:rPr lang="lt-LT" sz="2800" dirty="0" smtClean="0"/>
              <a:t>naudojimu;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Vadovybės </a:t>
            </a:r>
            <a:r>
              <a:rPr lang="lt-LT" sz="2800" dirty="0" smtClean="0"/>
              <a:t>įsipareigojimais </a:t>
            </a:r>
            <a:r>
              <a:rPr lang="lt-LT" sz="2800" dirty="0"/>
              <a:t>(įstaigos personalui, </a:t>
            </a:r>
            <a:r>
              <a:rPr lang="lt-LT" sz="2800" dirty="0" smtClean="0"/>
              <a:t>nustatant </a:t>
            </a:r>
            <a:r>
              <a:rPr lang="lt-LT" sz="2800" dirty="0"/>
              <a:t>kokybės politiką ir </a:t>
            </a:r>
            <a:r>
              <a:rPr lang="lt-LT" sz="2800" dirty="0" smtClean="0"/>
              <a:t>tikslus, pristatant valdymo ataskaitas, užtikrinant reikiamus išteklius);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Orientacija </a:t>
            </a:r>
            <a:r>
              <a:rPr lang="lt-LT" sz="2800" dirty="0"/>
              <a:t>į mokinius </a:t>
            </a:r>
            <a:r>
              <a:rPr lang="lt-LT" sz="2800" dirty="0" smtClean="0"/>
              <a:t>(aiškiai ir suprantamai apibrėžiant įstaigos personalui mokinio poreikius);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Suinteresuotų šalių įtraukimu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Planavimu (kokybės tikslai turi būti (pa-)matuojami ir atitinkantys įstaigos kokybės politiką);</a:t>
            </a:r>
            <a:endParaRPr lang="lt-LT" sz="2800" dirty="0"/>
          </a:p>
        </p:txBody>
      </p:sp>
      <p:cxnSp>
        <p:nvCxnSpPr>
          <p:cNvPr id="4" name="Tiesioji rodyklės jungtis 3"/>
          <p:cNvCxnSpPr>
            <a:cxnSpLocks noChangeShapeType="1"/>
          </p:cNvCxnSpPr>
          <p:nvPr/>
        </p:nvCxnSpPr>
        <p:spPr bwMode="auto">
          <a:xfrm>
            <a:off x="9537065" y="7435850"/>
            <a:ext cx="0" cy="286385"/>
          </a:xfrm>
          <a:prstGeom prst="straightConnector1">
            <a:avLst/>
          </a:prstGeom>
          <a:noFill/>
          <a:ln w="25400">
            <a:solidFill>
              <a:schemeClr val="accent1">
                <a:lumMod val="100000"/>
                <a:lumOff val="0"/>
              </a:schemeClr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Tiesioji rodyklės jungtis 4"/>
          <p:cNvCxnSpPr>
            <a:cxnSpLocks noChangeShapeType="1"/>
          </p:cNvCxnSpPr>
          <p:nvPr/>
        </p:nvCxnSpPr>
        <p:spPr bwMode="auto">
          <a:xfrm>
            <a:off x="9689465" y="7588250"/>
            <a:ext cx="0" cy="286385"/>
          </a:xfrm>
          <a:prstGeom prst="straightConnector1">
            <a:avLst/>
          </a:prstGeom>
          <a:noFill/>
          <a:ln w="25400">
            <a:solidFill>
              <a:schemeClr val="accent1">
                <a:lumMod val="100000"/>
                <a:lumOff val="0"/>
              </a:schemeClr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7466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Kokybės kodeksas TPM teikėjams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845734"/>
            <a:ext cx="10149840" cy="4448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800" b="1" dirty="0"/>
              <a:t>Pagrindiniai TPM kokybės užtikrinimo instituciniu lygmeniu principai paremti</a:t>
            </a:r>
            <a:r>
              <a:rPr lang="lt-LT" sz="2800" dirty="0" smtClean="0"/>
              <a:t>:</a:t>
            </a:r>
            <a:endParaRPr lang="lt-L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 smtClean="0"/>
              <a:t> Atsakomybės delegavimu;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Įstaigų valdymu (Įstaiga turi nustatyti / apibrėžti materialinius, žmonių ir finansinius </a:t>
            </a:r>
            <a:r>
              <a:rPr lang="lt-LT" sz="2800" dirty="0" smtClean="0"/>
              <a:t>išteklius);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Mokymo paslaugų </a:t>
            </a:r>
            <a:r>
              <a:rPr lang="lt-LT" sz="2800" dirty="0" smtClean="0"/>
              <a:t>teikimu;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Kitų paslaugų planavimu; </a:t>
            </a:r>
            <a:endParaRPr lang="lt-LT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Teikiamų paslaugų reikalavimų </a:t>
            </a:r>
            <a:r>
              <a:rPr lang="lt-LT" sz="2800" dirty="0" smtClean="0"/>
              <a:t>nustatymu;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Mokinių informavimu; 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15304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Kokybės kodeksas TPM teikėjams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32720" cy="4524586"/>
          </a:xfrm>
        </p:spPr>
        <p:txBody>
          <a:bodyPr>
            <a:normAutofit/>
          </a:bodyPr>
          <a:lstStyle/>
          <a:p>
            <a:r>
              <a:rPr lang="lt-LT" sz="2800" b="1" dirty="0"/>
              <a:t>Pagrindiniai TPM kokybės užtikrinimo instituciniu lygmeniu principai </a:t>
            </a:r>
            <a:r>
              <a:rPr lang="lt-LT" sz="2800" b="1" dirty="0" smtClean="0"/>
              <a:t>paremti: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Mokymo paslaugų turinio </a:t>
            </a:r>
            <a:r>
              <a:rPr lang="lt-LT" sz="2800" dirty="0" smtClean="0"/>
              <a:t>formavimu </a:t>
            </a:r>
            <a:r>
              <a:rPr lang="lt-LT" sz="2800" dirty="0"/>
              <a:t>ir tvarkaraščio </a:t>
            </a:r>
            <a:r>
              <a:rPr lang="lt-LT" sz="2800" dirty="0" smtClean="0"/>
              <a:t>sudarymu;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Paslaugų </a:t>
            </a:r>
            <a:r>
              <a:rPr lang="lt-LT" sz="2800" dirty="0" smtClean="0"/>
              <a:t>dokumentacija;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</a:t>
            </a:r>
            <a:r>
              <a:rPr lang="lt-LT" sz="2800" dirty="0" smtClean="0"/>
              <a:t>Efektyvia vidine </a:t>
            </a:r>
            <a:r>
              <a:rPr lang="lt-LT" sz="2800" dirty="0"/>
              <a:t>ir </a:t>
            </a:r>
            <a:r>
              <a:rPr lang="lt-LT" sz="2800" dirty="0" smtClean="0"/>
              <a:t>išorine komunikacija;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Suinteresuotųjų šalių pasitenkinimo </a:t>
            </a:r>
            <a:r>
              <a:rPr lang="lt-LT" sz="2800" dirty="0" smtClean="0"/>
              <a:t>matavimu;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Stebėsena ir </a:t>
            </a:r>
            <a:r>
              <a:rPr lang="lt-LT" sz="2800" dirty="0" smtClean="0"/>
              <a:t>įsivertinimu;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 Duomenų </a:t>
            </a:r>
            <a:r>
              <a:rPr lang="lt-LT" sz="2800" dirty="0" smtClean="0"/>
              <a:t>rinkimu, analize </a:t>
            </a:r>
            <a:r>
              <a:rPr lang="lt-LT" sz="2800" dirty="0"/>
              <a:t>ir </a:t>
            </a:r>
            <a:r>
              <a:rPr lang="lt-LT" sz="2800" dirty="0" smtClean="0"/>
              <a:t>panaudojimu, siekiant </a:t>
            </a:r>
            <a:r>
              <a:rPr lang="lt-LT" sz="2800" dirty="0"/>
              <a:t>gerinti </a:t>
            </a:r>
            <a:r>
              <a:rPr lang="lt-LT" sz="2800" dirty="0" smtClean="0"/>
              <a:t>kokybę.</a:t>
            </a:r>
            <a:endParaRPr lang="lt-LT" sz="2800" dirty="0"/>
          </a:p>
          <a:p>
            <a:pPr>
              <a:buFont typeface="Arial" panose="020B0604020202020204" pitchFamily="34" charset="0"/>
              <a:buChar char="•"/>
            </a:pPr>
            <a:endParaRPr lang="lt-LT" sz="2800" b="1" dirty="0" smtClean="0"/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919854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769</TotalTime>
  <Words>830</Words>
  <Application>Microsoft Office PowerPoint</Application>
  <PresentationFormat>Plačiaekranė</PresentationFormat>
  <Paragraphs>93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Times New Roman</vt:lpstr>
      <vt:lpstr>Retrospect</vt:lpstr>
      <vt:lpstr> </vt:lpstr>
      <vt:lpstr>„Re-CVET“ tęstinio profesinio mokymo kokybės kodeksas - programos „Erasmus+“ projekto „Visapusiškos tęstinio profesinio mokymo politinės sistemos: tęstinio profesinio mokymo sistemų reforma („Re-CVET“)“ rezultatas</vt:lpstr>
      <vt:lpstr>„Re-CVET“ tęstinio profesinio mokymo kokybės kodekso turinys</vt:lpstr>
      <vt:lpstr>„Re-CVET“ tęstinio profesinio mokymo kokybės kodekso turinys</vt:lpstr>
      <vt:lpstr>Europos profesinio mokymo kokybės užtikrinimo orientacinės sistemos (EQAVET) įgyvendinimas</vt:lpstr>
      <vt:lpstr>Kokybės kodeksas už TPM atsakingoms nacionalinėms valdžios institucijoms</vt:lpstr>
      <vt:lpstr>Kokybės kodeksas TPM teikėjams</vt:lpstr>
      <vt:lpstr>Kokybės kodeksas TPM teikėjams</vt:lpstr>
      <vt:lpstr>Kokybės kodeksas TPM teikėjams</vt:lpstr>
      <vt:lpstr>Kokybės kodeksas TPM teikėjams: kokybės vadybos sistemos dokumentacija</vt:lpstr>
      <vt:lpstr>Esminiai kodekso principai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Lina</dc:creator>
  <cp:lastModifiedBy>LinaV</cp:lastModifiedBy>
  <cp:revision>52</cp:revision>
  <dcterms:created xsi:type="dcterms:W3CDTF">2017-11-18T20:28:58Z</dcterms:created>
  <dcterms:modified xsi:type="dcterms:W3CDTF">2018-01-16T13:08:50Z</dcterms:modified>
</cp:coreProperties>
</file>